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307" r:id="rId2"/>
    <p:sldId id="262" r:id="rId3"/>
    <p:sldId id="263" r:id="rId4"/>
    <p:sldId id="256" r:id="rId5"/>
    <p:sldId id="257" r:id="rId6"/>
    <p:sldId id="264" r:id="rId7"/>
    <p:sldId id="273" r:id="rId8"/>
    <p:sldId id="272" r:id="rId9"/>
    <p:sldId id="268" r:id="rId10"/>
    <p:sldId id="260" r:id="rId11"/>
    <p:sldId id="274" r:id="rId12"/>
    <p:sldId id="269" r:id="rId13"/>
    <p:sldId id="261" r:id="rId14"/>
    <p:sldId id="270" r:id="rId15"/>
    <p:sldId id="275" r:id="rId16"/>
    <p:sldId id="276" r:id="rId17"/>
    <p:sldId id="299" r:id="rId18"/>
    <p:sldId id="301" r:id="rId19"/>
    <p:sldId id="290" r:id="rId20"/>
    <p:sldId id="294" r:id="rId21"/>
    <p:sldId id="280" r:id="rId22"/>
    <p:sldId id="295" r:id="rId23"/>
    <p:sldId id="296" r:id="rId24"/>
    <p:sldId id="303" r:id="rId25"/>
    <p:sldId id="277" r:id="rId26"/>
    <p:sldId id="285" r:id="rId27"/>
    <p:sldId id="293" r:id="rId28"/>
    <p:sldId id="282" r:id="rId29"/>
    <p:sldId id="297" r:id="rId30"/>
    <p:sldId id="283" r:id="rId31"/>
    <p:sldId id="298" r:id="rId32"/>
    <p:sldId id="292" r:id="rId33"/>
    <p:sldId id="291" r:id="rId34"/>
    <p:sldId id="278" r:id="rId35"/>
    <p:sldId id="304" r:id="rId36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1" autoAdjust="0"/>
    <p:restoredTop sz="94665" autoAdjust="0"/>
  </p:normalViewPr>
  <p:slideViewPr>
    <p:cSldViewPr snapToGrid="0">
      <p:cViewPr varScale="1">
        <p:scale>
          <a:sx n="101" d="100"/>
          <a:sy n="101" d="100"/>
        </p:scale>
        <p:origin x="132" y="126"/>
      </p:cViewPr>
      <p:guideLst/>
    </p:cSldViewPr>
  </p:slideViewPr>
  <p:outlineViewPr>
    <p:cViewPr>
      <p:scale>
        <a:sx n="33" d="100"/>
        <a:sy n="33" d="100"/>
      </p:scale>
      <p:origin x="0" y="-3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-154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F10B-B993-4CCE-8D5B-825521E148BA}" type="datetimeFigureOut">
              <a:rPr lang="da-DK" smtClean="0"/>
              <a:t>16-09-2022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5E99-6F5B-493D-9992-C586094C03A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30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F10B-B993-4CCE-8D5B-825521E148BA}" type="datetimeFigureOut">
              <a:rPr lang="da-DK" smtClean="0"/>
              <a:t>16-09-2022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5E99-6F5B-493D-9992-C586094C03A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852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F10B-B993-4CCE-8D5B-825521E148BA}" type="datetimeFigureOut">
              <a:rPr lang="da-DK" smtClean="0"/>
              <a:t>16-09-2022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5E99-6F5B-493D-9992-C586094C03AC}" type="slidenum">
              <a:rPr lang="da-DK" smtClean="0"/>
              <a:t>‹nr.›</a:t>
            </a:fld>
            <a:endParaRPr lang="da-D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6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F10B-B993-4CCE-8D5B-825521E148BA}" type="datetimeFigureOut">
              <a:rPr lang="da-DK" smtClean="0"/>
              <a:t>16-09-2022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5E99-6F5B-493D-9992-C586094C03A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341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F10B-B993-4CCE-8D5B-825521E148BA}" type="datetimeFigureOut">
              <a:rPr lang="da-DK" smtClean="0"/>
              <a:t>16-09-2022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5E99-6F5B-493D-9992-C586094C03AC}" type="slidenum">
              <a:rPr lang="da-DK" smtClean="0"/>
              <a:t>‹nr.›</a:t>
            </a:fld>
            <a:endParaRPr lang="da-D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501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F10B-B993-4CCE-8D5B-825521E148BA}" type="datetimeFigureOut">
              <a:rPr lang="da-DK" smtClean="0"/>
              <a:t>16-09-2022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5E99-6F5B-493D-9992-C586094C03A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213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F10B-B993-4CCE-8D5B-825521E148BA}" type="datetimeFigureOut">
              <a:rPr lang="da-DK" smtClean="0"/>
              <a:t>16-09-2022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5E99-6F5B-493D-9992-C586094C03A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544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F10B-B993-4CCE-8D5B-825521E148BA}" type="datetimeFigureOut">
              <a:rPr lang="da-DK" smtClean="0"/>
              <a:t>16-09-2022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5E99-6F5B-493D-9992-C586094C03A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08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F10B-B993-4CCE-8D5B-825521E148BA}" type="datetimeFigureOut">
              <a:rPr lang="da-DK" smtClean="0"/>
              <a:t>16-09-2022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5E99-6F5B-493D-9992-C586094C03A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765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F10B-B993-4CCE-8D5B-825521E148BA}" type="datetimeFigureOut">
              <a:rPr lang="da-DK" smtClean="0"/>
              <a:t>16-09-2022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5E99-6F5B-493D-9992-C586094C03A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595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F10B-B993-4CCE-8D5B-825521E148BA}" type="datetimeFigureOut">
              <a:rPr lang="da-DK" smtClean="0"/>
              <a:t>16-09-2022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5E99-6F5B-493D-9992-C586094C03A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156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F10B-B993-4CCE-8D5B-825521E148BA}" type="datetimeFigureOut">
              <a:rPr lang="da-DK" smtClean="0"/>
              <a:t>16-09-2022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5E99-6F5B-493D-9992-C586094C03A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637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F10B-B993-4CCE-8D5B-825521E148BA}" type="datetimeFigureOut">
              <a:rPr lang="da-DK" smtClean="0"/>
              <a:t>16-09-2022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5E99-6F5B-493D-9992-C586094C03A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209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F10B-B993-4CCE-8D5B-825521E148BA}" type="datetimeFigureOut">
              <a:rPr lang="da-DK" smtClean="0"/>
              <a:t>16-09-2022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5E99-6F5B-493D-9992-C586094C03A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32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F10B-B993-4CCE-8D5B-825521E148BA}" type="datetimeFigureOut">
              <a:rPr lang="da-DK" smtClean="0"/>
              <a:t>16-09-2022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5E99-6F5B-493D-9992-C586094C03A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603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F10B-B993-4CCE-8D5B-825521E148BA}" type="datetimeFigureOut">
              <a:rPr lang="da-DK" smtClean="0"/>
              <a:t>16-09-2022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55E99-6F5B-493D-9992-C586094C03A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843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F10B-B993-4CCE-8D5B-825521E148BA}" type="datetimeFigureOut">
              <a:rPr lang="da-DK" smtClean="0"/>
              <a:t>16-09-2022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4755E99-6F5B-493D-9992-C586094C03A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39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a.wikipedia.org/wiki/Privatbane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01 Meditation from Thais">
            <a:hlinkClick r:id="" action="ppaction://media"/>
            <a:extLst>
              <a:ext uri="{FF2B5EF4-FFF2-40B4-BE49-F238E27FC236}">
                <a16:creationId xmlns:a16="http://schemas.microsoft.com/office/drawing/2014/main" id="{87732D25-5E85-47BC-A52B-F6DDC3520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75" y="5666457"/>
            <a:ext cx="609600" cy="6096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390D3FF-7F50-414B-9D02-04F828A3995A}"/>
              </a:ext>
            </a:extLst>
          </p:cNvPr>
          <p:cNvSpPr/>
          <p:nvPr/>
        </p:nvSpPr>
        <p:spPr>
          <a:xfrm>
            <a:off x="1647825" y="1304836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a-DK" sz="3200" dirty="0">
                <a:solidFill>
                  <a:schemeClr val="accent2"/>
                </a:solidFill>
              </a:rPr>
              <a:t>Harlev set gennem </a:t>
            </a:r>
          </a:p>
          <a:p>
            <a:pPr algn="ctr"/>
            <a:r>
              <a:rPr lang="da-DK" sz="3200" dirty="0">
                <a:solidFill>
                  <a:schemeClr val="accent2"/>
                </a:solidFill>
              </a:rPr>
              <a:t>kort og foto </a:t>
            </a:r>
          </a:p>
          <a:p>
            <a:pPr algn="ctr"/>
            <a:r>
              <a:rPr lang="da-DK" sz="3200" dirty="0">
                <a:solidFill>
                  <a:schemeClr val="accent2"/>
                </a:solidFill>
              </a:rPr>
              <a:t>1787 til 2019</a:t>
            </a:r>
          </a:p>
          <a:p>
            <a:pPr algn="ctr"/>
            <a:r>
              <a:rPr lang="da-DK" sz="3200" dirty="0">
                <a:solidFill>
                  <a:schemeClr val="accent2"/>
                </a:solidFill>
              </a:rPr>
              <a:t>God tur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6D5A8E92-E090-42B3-B7C2-23A279236C93}"/>
              </a:ext>
            </a:extLst>
          </p:cNvPr>
          <p:cNvSpPr txBox="1"/>
          <p:nvPr/>
        </p:nvSpPr>
        <p:spPr>
          <a:xfrm>
            <a:off x="6891688" y="6169794"/>
            <a:ext cx="5113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Udarbejdet på Harlev lokalhistoriske Arkiv af Aksel Buchard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9B9B5251-40AB-4EB8-90B8-741542588535}"/>
              </a:ext>
            </a:extLst>
          </p:cNvPr>
          <p:cNvSpPr txBox="1"/>
          <p:nvPr/>
        </p:nvSpPr>
        <p:spPr>
          <a:xfrm>
            <a:off x="152400" y="6391275"/>
            <a:ext cx="257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2693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kort&#10;&#10;Automatisk oprettet beskrivelse">
            <a:extLst>
              <a:ext uri="{FF2B5EF4-FFF2-40B4-BE49-F238E27FC236}">
                <a16:creationId xmlns:a16="http://schemas.microsoft.com/office/drawing/2014/main" id="{52614B95-0A61-48F8-9A59-5AFFE3DAF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29" y="206141"/>
            <a:ext cx="9067274" cy="6445718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24ECDDAF-906C-491B-9BBB-6674E79F345E}"/>
              </a:ext>
            </a:extLst>
          </p:cNvPr>
          <p:cNvSpPr txBox="1"/>
          <p:nvPr/>
        </p:nvSpPr>
        <p:spPr>
          <a:xfrm>
            <a:off x="765499" y="1265053"/>
            <a:ext cx="1871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1967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B265416-7C3B-483F-966E-3442383708D4}"/>
              </a:ext>
            </a:extLst>
          </p:cNvPr>
          <p:cNvSpPr txBox="1"/>
          <p:nvPr/>
        </p:nvSpPr>
        <p:spPr>
          <a:xfrm>
            <a:off x="152400" y="6391275"/>
            <a:ext cx="613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4246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udendørs, græs, himmel, bjerg&#10;&#10;Automatisk oprettet beskrivelse">
            <a:extLst>
              <a:ext uri="{FF2B5EF4-FFF2-40B4-BE49-F238E27FC236}">
                <a16:creationId xmlns:a16="http://schemas.microsoft.com/office/drawing/2014/main" id="{9757432C-C0D2-42C7-93A6-89A1D453E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74" y="170178"/>
            <a:ext cx="9261566" cy="6174377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B950971F-F0D6-4F7F-A8B3-80E2BD54D569}"/>
              </a:ext>
            </a:extLst>
          </p:cNvPr>
          <p:cNvSpPr/>
          <p:nvPr/>
        </p:nvSpPr>
        <p:spPr>
          <a:xfrm>
            <a:off x="203835" y="874455"/>
            <a:ext cx="22751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3200" dirty="0"/>
              <a:t>September 2005</a:t>
            </a:r>
          </a:p>
          <a:p>
            <a:r>
              <a:rPr lang="da-DK" sz="3200" dirty="0"/>
              <a:t>Præste-parret Erbs´s ballonfærd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251C70C-4F72-418E-ADAD-DC6412C6881C}"/>
              </a:ext>
            </a:extLst>
          </p:cNvPr>
          <p:cNvSpPr txBox="1"/>
          <p:nvPr/>
        </p:nvSpPr>
        <p:spPr>
          <a:xfrm>
            <a:off x="152400" y="6391275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9815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94C5402-FA6D-4863-87EF-17ABB1F48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00" y="361950"/>
            <a:ext cx="6522143" cy="60819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BCACD796-5626-47F2-8654-9B1BE5AF0643}"/>
              </a:ext>
            </a:extLst>
          </p:cNvPr>
          <p:cNvSpPr txBox="1"/>
          <p:nvPr/>
        </p:nvSpPr>
        <p:spPr>
          <a:xfrm>
            <a:off x="1000125" y="1352550"/>
            <a:ext cx="1933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2017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AEB386DF-3C37-40D0-97A3-CD0F4740E769}"/>
              </a:ext>
            </a:extLst>
          </p:cNvPr>
          <p:cNvSpPr txBox="1"/>
          <p:nvPr/>
        </p:nvSpPr>
        <p:spPr>
          <a:xfrm>
            <a:off x="152400" y="6391275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5859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udendørs, himmel, foto, sort&#10;&#10;Automatisk oprettet beskrivelse">
            <a:extLst>
              <a:ext uri="{FF2B5EF4-FFF2-40B4-BE49-F238E27FC236}">
                <a16:creationId xmlns:a16="http://schemas.microsoft.com/office/drawing/2014/main" id="{BF021192-6E0C-4FE7-ABFA-B8F333A24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181" y="316775"/>
            <a:ext cx="8879067" cy="577922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B413C048-8EA0-4420-9D1A-79648F1144CF}"/>
              </a:ext>
            </a:extLst>
          </p:cNvPr>
          <p:cNvSpPr txBox="1"/>
          <p:nvPr/>
        </p:nvSpPr>
        <p:spPr>
          <a:xfrm>
            <a:off x="381000" y="1085850"/>
            <a:ext cx="228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Bageriet</a:t>
            </a:r>
          </a:p>
          <a:p>
            <a:endParaRPr lang="da-DK" sz="3200" dirty="0"/>
          </a:p>
          <a:p>
            <a:r>
              <a:rPr lang="da-DK" sz="3200" dirty="0"/>
              <a:t>Mejeriet</a:t>
            </a:r>
          </a:p>
          <a:p>
            <a:endParaRPr lang="da-DK" sz="3200" dirty="0"/>
          </a:p>
          <a:p>
            <a:r>
              <a:rPr lang="da-DK" sz="3200" dirty="0"/>
              <a:t>Bane-</a:t>
            </a:r>
          </a:p>
          <a:p>
            <a:r>
              <a:rPr lang="da-DK" sz="3200" dirty="0"/>
              <a:t>legemet</a:t>
            </a:r>
          </a:p>
          <a:p>
            <a:endParaRPr lang="da-DK" sz="3200" dirty="0"/>
          </a:p>
          <a:p>
            <a:r>
              <a:rPr lang="da-DK" sz="3200" dirty="0"/>
              <a:t>Købmand Lis</a:t>
            </a:r>
          </a:p>
        </p:txBody>
      </p:sp>
      <p:cxnSp>
        <p:nvCxnSpPr>
          <p:cNvPr id="3" name="Lige pilforbindelse 2">
            <a:extLst>
              <a:ext uri="{FF2B5EF4-FFF2-40B4-BE49-F238E27FC236}">
                <a16:creationId xmlns:a16="http://schemas.microsoft.com/office/drawing/2014/main" id="{108A8CC4-A351-4A71-81E2-3EE076B9CDA3}"/>
              </a:ext>
            </a:extLst>
          </p:cNvPr>
          <p:cNvCxnSpPr/>
          <p:nvPr/>
        </p:nvCxnSpPr>
        <p:spPr>
          <a:xfrm>
            <a:off x="2305050" y="1295400"/>
            <a:ext cx="3171825" cy="106680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E1519C03-FEB3-4BC8-A98A-28EB01401127}"/>
              </a:ext>
            </a:extLst>
          </p:cNvPr>
          <p:cNvCxnSpPr/>
          <p:nvPr/>
        </p:nvCxnSpPr>
        <p:spPr>
          <a:xfrm>
            <a:off x="2076450" y="2381250"/>
            <a:ext cx="1495425" cy="45720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6BF718FC-B14E-401E-8C96-5A91D0B8FA09}"/>
              </a:ext>
            </a:extLst>
          </p:cNvPr>
          <p:cNvCxnSpPr/>
          <p:nvPr/>
        </p:nvCxnSpPr>
        <p:spPr>
          <a:xfrm>
            <a:off x="2171700" y="3238500"/>
            <a:ext cx="3228975" cy="34290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75E7E55F-57E4-49BD-9B14-22F5C1DE5CC8}"/>
              </a:ext>
            </a:extLst>
          </p:cNvPr>
          <p:cNvCxnSpPr/>
          <p:nvPr/>
        </p:nvCxnSpPr>
        <p:spPr>
          <a:xfrm flipV="1">
            <a:off x="2171700" y="4419600"/>
            <a:ext cx="990600" cy="98107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felt 1">
            <a:extLst>
              <a:ext uri="{FF2B5EF4-FFF2-40B4-BE49-F238E27FC236}">
                <a16:creationId xmlns:a16="http://schemas.microsoft.com/office/drawing/2014/main" id="{85219E75-159D-439B-8596-C358B65AC2F7}"/>
              </a:ext>
            </a:extLst>
          </p:cNvPr>
          <p:cNvSpPr txBox="1"/>
          <p:nvPr/>
        </p:nvSpPr>
        <p:spPr>
          <a:xfrm>
            <a:off x="577516" y="433137"/>
            <a:ext cx="1727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1949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179A89B4-6F00-4EB4-9810-B73A07B276EA}"/>
              </a:ext>
            </a:extLst>
          </p:cNvPr>
          <p:cNvSpPr txBox="1"/>
          <p:nvPr/>
        </p:nvSpPr>
        <p:spPr>
          <a:xfrm>
            <a:off x="152400" y="6391275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98624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foto, udendørs, jord&#10;&#10;Automatisk oprettet beskrivelse">
            <a:extLst>
              <a:ext uri="{FF2B5EF4-FFF2-40B4-BE49-F238E27FC236}">
                <a16:creationId xmlns:a16="http://schemas.microsoft.com/office/drawing/2014/main" id="{E6C24F49-65EF-4340-8D4C-6700E516B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0" y="304800"/>
            <a:ext cx="10972800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0AEE1DF8-CFC3-42BC-8F50-ED3B8D621B2B}"/>
              </a:ext>
            </a:extLst>
          </p:cNvPr>
          <p:cNvSpPr txBox="1"/>
          <p:nvPr/>
        </p:nvSpPr>
        <p:spPr>
          <a:xfrm>
            <a:off x="609600" y="1238250"/>
            <a:ext cx="27813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Næshøjgård</a:t>
            </a:r>
          </a:p>
          <a:p>
            <a:endParaRPr lang="da-DK" sz="3200" dirty="0"/>
          </a:p>
          <a:p>
            <a:r>
              <a:rPr lang="da-DK" sz="3200"/>
              <a:t>Bageriet</a:t>
            </a:r>
            <a:endParaRPr lang="da-DK" sz="4000" dirty="0"/>
          </a:p>
          <a:p>
            <a:endParaRPr lang="da-DK" sz="3200" dirty="0"/>
          </a:p>
          <a:p>
            <a:r>
              <a:rPr lang="da-DK" sz="3200" dirty="0"/>
              <a:t>Banen</a:t>
            </a:r>
          </a:p>
          <a:p>
            <a:endParaRPr lang="da-DK" sz="3200" dirty="0"/>
          </a:p>
          <a:p>
            <a:r>
              <a:rPr lang="da-DK" sz="3200" dirty="0"/>
              <a:t>Harlevgård</a:t>
            </a:r>
          </a:p>
          <a:p>
            <a:endParaRPr lang="da-DK" sz="3200" dirty="0"/>
          </a:p>
          <a:p>
            <a:endParaRPr lang="da-DK" sz="3200" dirty="0"/>
          </a:p>
        </p:txBody>
      </p:sp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3A93A7B7-E523-41E1-B855-E9FB91EFDA85}"/>
              </a:ext>
            </a:extLst>
          </p:cNvPr>
          <p:cNvCxnSpPr>
            <a:cxnSpLocks/>
          </p:cNvCxnSpPr>
          <p:nvPr/>
        </p:nvCxnSpPr>
        <p:spPr>
          <a:xfrm>
            <a:off x="3116826" y="1425677"/>
            <a:ext cx="6756379" cy="4262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E8C14F26-B49E-49C7-98D8-81142C286299}"/>
              </a:ext>
            </a:extLst>
          </p:cNvPr>
          <p:cNvCxnSpPr/>
          <p:nvPr/>
        </p:nvCxnSpPr>
        <p:spPr>
          <a:xfrm flipV="1">
            <a:off x="2803244" y="2155759"/>
            <a:ext cx="2280212" cy="3703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402540E3-5BE9-4FFF-99DF-563DA99F421E}"/>
              </a:ext>
            </a:extLst>
          </p:cNvPr>
          <p:cNvCxnSpPr/>
          <p:nvPr/>
        </p:nvCxnSpPr>
        <p:spPr>
          <a:xfrm flipV="1">
            <a:off x="2083443" y="2951544"/>
            <a:ext cx="4861367" cy="5671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CBFD06BD-22F8-4782-9500-BE05E074BC76}"/>
              </a:ext>
            </a:extLst>
          </p:cNvPr>
          <p:cNvCxnSpPr/>
          <p:nvPr/>
        </p:nvCxnSpPr>
        <p:spPr>
          <a:xfrm flipV="1">
            <a:off x="3009418" y="4409954"/>
            <a:ext cx="3379807" cy="1273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kstfelt 5">
            <a:extLst>
              <a:ext uri="{FF2B5EF4-FFF2-40B4-BE49-F238E27FC236}">
                <a16:creationId xmlns:a16="http://schemas.microsoft.com/office/drawing/2014/main" id="{051E06EA-A050-480F-A0A3-C75DF7ECC88A}"/>
              </a:ext>
            </a:extLst>
          </p:cNvPr>
          <p:cNvSpPr txBox="1"/>
          <p:nvPr/>
        </p:nvSpPr>
        <p:spPr>
          <a:xfrm>
            <a:off x="973394" y="304800"/>
            <a:ext cx="1504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1949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A20B6944-07D6-4F72-B467-7E63F31783CF}"/>
              </a:ext>
            </a:extLst>
          </p:cNvPr>
          <p:cNvSpPr txBox="1"/>
          <p:nvPr/>
        </p:nvSpPr>
        <p:spPr>
          <a:xfrm>
            <a:off x="152400" y="639127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07415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himmel, græs, bygning&#10;&#10;Automatisk oprettet beskrivelse">
            <a:extLst>
              <a:ext uri="{FF2B5EF4-FFF2-40B4-BE49-F238E27FC236}">
                <a16:creationId xmlns:a16="http://schemas.microsoft.com/office/drawing/2014/main" id="{94943B19-83C4-480B-9A08-1FA87CD3B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0" y="200025"/>
            <a:ext cx="10332720" cy="645795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04CDA736-5EEE-4A5A-A29F-88545D8F7310}"/>
              </a:ext>
            </a:extLst>
          </p:cNvPr>
          <p:cNvSpPr txBox="1"/>
          <p:nvPr/>
        </p:nvSpPr>
        <p:spPr>
          <a:xfrm>
            <a:off x="371474" y="1364848"/>
            <a:ext cx="26495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Parcelvej</a:t>
            </a:r>
          </a:p>
          <a:p>
            <a:endParaRPr lang="da-DK" sz="3200" dirty="0"/>
          </a:p>
          <a:p>
            <a:r>
              <a:rPr lang="da-DK" sz="3200" dirty="0"/>
              <a:t>Slagter Fogh</a:t>
            </a:r>
          </a:p>
          <a:p>
            <a:endParaRPr lang="da-DK" sz="3200" dirty="0"/>
          </a:p>
          <a:p>
            <a:r>
              <a:rPr lang="da-DK" sz="3200" dirty="0"/>
              <a:t>Stationen</a:t>
            </a:r>
          </a:p>
          <a:p>
            <a:endParaRPr lang="da-DK" sz="3200" dirty="0"/>
          </a:p>
        </p:txBody>
      </p:sp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E1A68CA0-3BC4-4033-8201-38321461C34E}"/>
              </a:ext>
            </a:extLst>
          </p:cNvPr>
          <p:cNvCxnSpPr/>
          <p:nvPr/>
        </p:nvCxnSpPr>
        <p:spPr>
          <a:xfrm>
            <a:off x="2696901" y="1736203"/>
            <a:ext cx="3970117" cy="7060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94C9A5C7-212E-4169-B640-EAAF03EC3C09}"/>
              </a:ext>
            </a:extLst>
          </p:cNvPr>
          <p:cNvCxnSpPr/>
          <p:nvPr/>
        </p:nvCxnSpPr>
        <p:spPr>
          <a:xfrm>
            <a:off x="2882096" y="2604304"/>
            <a:ext cx="1135405" cy="3125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B7A2E508-7D6E-49F3-BB70-A96D702B50F4}"/>
              </a:ext>
            </a:extLst>
          </p:cNvPr>
          <p:cNvCxnSpPr/>
          <p:nvPr/>
        </p:nvCxnSpPr>
        <p:spPr>
          <a:xfrm>
            <a:off x="2407534" y="3646025"/>
            <a:ext cx="3970117" cy="1041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kstfelt 1">
            <a:extLst>
              <a:ext uri="{FF2B5EF4-FFF2-40B4-BE49-F238E27FC236}">
                <a16:creationId xmlns:a16="http://schemas.microsoft.com/office/drawing/2014/main" id="{44248C7A-F6D8-44C9-AAD2-4C40CA996DC5}"/>
              </a:ext>
            </a:extLst>
          </p:cNvPr>
          <p:cNvSpPr txBox="1"/>
          <p:nvPr/>
        </p:nvSpPr>
        <p:spPr>
          <a:xfrm>
            <a:off x="875899" y="500514"/>
            <a:ext cx="1531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1950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5ADA171-0F18-4F2C-9067-54AD78E7E3FF}"/>
              </a:ext>
            </a:extLst>
          </p:cNvPr>
          <p:cNvSpPr txBox="1"/>
          <p:nvPr/>
        </p:nvSpPr>
        <p:spPr>
          <a:xfrm>
            <a:off x="152400" y="6391275"/>
            <a:ext cx="55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20293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foto, gammel&#10;&#10;Automatisk oprettet beskrivelse">
            <a:extLst>
              <a:ext uri="{FF2B5EF4-FFF2-40B4-BE49-F238E27FC236}">
                <a16:creationId xmlns:a16="http://schemas.microsoft.com/office/drawing/2014/main" id="{F6F00909-659C-467D-9AD7-2D6C32BB8F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9" t="5426" r="11516" b="4382"/>
          <a:stretch/>
        </p:blipFill>
        <p:spPr>
          <a:xfrm>
            <a:off x="3466011" y="372140"/>
            <a:ext cx="8357394" cy="6185414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F89F4273-D781-42B7-8991-0D090DB7D9F1}"/>
              </a:ext>
            </a:extLst>
          </p:cNvPr>
          <p:cNvSpPr txBox="1"/>
          <p:nvPr/>
        </p:nvSpPr>
        <p:spPr>
          <a:xfrm>
            <a:off x="87086" y="1071418"/>
            <a:ext cx="277186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Stationen</a:t>
            </a:r>
          </a:p>
          <a:p>
            <a:endParaRPr lang="da-DK" sz="3200" dirty="0"/>
          </a:p>
          <a:p>
            <a:r>
              <a:rPr lang="da-DK" sz="3200" dirty="0"/>
              <a:t>Brugsen/</a:t>
            </a:r>
          </a:p>
          <a:p>
            <a:r>
              <a:rPr lang="da-DK" sz="3200" dirty="0" err="1"/>
              <a:t>Genbrugsen</a:t>
            </a:r>
            <a:endParaRPr lang="da-DK" sz="3200" dirty="0"/>
          </a:p>
          <a:p>
            <a:r>
              <a:rPr lang="da-DK" sz="3200" dirty="0"/>
              <a:t>Genforenings stenen*)</a:t>
            </a:r>
          </a:p>
          <a:p>
            <a:r>
              <a:rPr lang="da-DK" sz="3200" dirty="0"/>
              <a:t>Købmand Lis</a:t>
            </a:r>
          </a:p>
          <a:p>
            <a:endParaRPr lang="da-DK" sz="3200" dirty="0"/>
          </a:p>
          <a:p>
            <a:r>
              <a:rPr lang="da-DK" dirty="0"/>
              <a:t>*) Flyttet til Næshøjvej/Stillingvej &gt; Byparken</a:t>
            </a:r>
          </a:p>
        </p:txBody>
      </p:sp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C5B83E3D-6A1C-4ACE-AB69-448A9C4D15DA}"/>
              </a:ext>
            </a:extLst>
          </p:cNvPr>
          <p:cNvCxnSpPr/>
          <p:nvPr/>
        </p:nvCxnSpPr>
        <p:spPr>
          <a:xfrm>
            <a:off x="2534856" y="1423686"/>
            <a:ext cx="2650602" cy="5440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CE26D368-B3A1-4D10-BF46-6DD1B935D4B2}"/>
              </a:ext>
            </a:extLst>
          </p:cNvPr>
          <p:cNvCxnSpPr>
            <a:cxnSpLocks/>
          </p:cNvCxnSpPr>
          <p:nvPr/>
        </p:nvCxnSpPr>
        <p:spPr>
          <a:xfrm>
            <a:off x="2942718" y="2636846"/>
            <a:ext cx="3414531" cy="6459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A39C12D5-B0E2-46B1-AEC4-A41DA29C51E6}"/>
              </a:ext>
            </a:extLst>
          </p:cNvPr>
          <p:cNvCxnSpPr/>
          <p:nvPr/>
        </p:nvCxnSpPr>
        <p:spPr>
          <a:xfrm>
            <a:off x="2534856" y="4118406"/>
            <a:ext cx="7083706" cy="6040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19B637A0-6110-473C-BAC3-A8B47C9FEC0A}"/>
              </a:ext>
            </a:extLst>
          </p:cNvPr>
          <p:cNvCxnSpPr/>
          <p:nvPr/>
        </p:nvCxnSpPr>
        <p:spPr>
          <a:xfrm>
            <a:off x="2737688" y="3429000"/>
            <a:ext cx="6084095" cy="5358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kstfelt 7">
            <a:extLst>
              <a:ext uri="{FF2B5EF4-FFF2-40B4-BE49-F238E27FC236}">
                <a16:creationId xmlns:a16="http://schemas.microsoft.com/office/drawing/2014/main" id="{676A7BD8-A29A-40D4-A7FD-59BAFA19F6BC}"/>
              </a:ext>
            </a:extLst>
          </p:cNvPr>
          <p:cNvSpPr txBox="1"/>
          <p:nvPr/>
        </p:nvSpPr>
        <p:spPr>
          <a:xfrm>
            <a:off x="152400" y="639127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496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nforeningssten i Harlev by og sogn, Aarhus kommune">
            <a:extLst>
              <a:ext uri="{FF2B5EF4-FFF2-40B4-BE49-F238E27FC236}">
                <a16:creationId xmlns:a16="http://schemas.microsoft.com/office/drawing/2014/main" id="{7983380B-BA3B-4A3C-AB22-B132D5BC1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855" y="455753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D8ABE0C7-5ED0-43CE-BAD1-A659AF113CC3}"/>
              </a:ext>
            </a:extLst>
          </p:cNvPr>
          <p:cNvSpPr txBox="1"/>
          <p:nvPr/>
        </p:nvSpPr>
        <p:spPr>
          <a:xfrm>
            <a:off x="702279" y="912596"/>
            <a:ext cx="44292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Teksten på genforeningsstenen i Harlev er sålydende:</a:t>
            </a:r>
            <a:r>
              <a:rPr lang="da-DK" b="1" dirty="0"/>
              <a:t>1864 - 1920</a:t>
            </a:r>
            <a:br>
              <a:rPr lang="da-DK" b="1" dirty="0"/>
            </a:br>
            <a:r>
              <a:rPr lang="da-DK" b="1" dirty="0"/>
              <a:t>Sønderjylland</a:t>
            </a:r>
            <a:br>
              <a:rPr lang="da-DK" b="1" dirty="0"/>
            </a:br>
            <a:r>
              <a:rPr lang="da-DK" b="1" dirty="0"/>
              <a:t>vunden</a:t>
            </a:r>
          </a:p>
          <a:p>
            <a:r>
              <a:rPr lang="da-DK" b="1" dirty="0"/>
              <a:t>-------</a:t>
            </a:r>
          </a:p>
          <a:p>
            <a:r>
              <a:rPr lang="da-DK" dirty="0"/>
              <a:t>Oprindelig stod stenen ved Brugsforeningen (i dag Kirkens Korshærs genbrugsbutik). Derefter blev den flyttet til hjørnet af Næshøjvej - Gl. Stillingvej. </a:t>
            </a:r>
          </a:p>
          <a:p>
            <a:r>
              <a:rPr lang="da-DK" dirty="0"/>
              <a:t>I 2004 blev den flyttet til sin nuværende placering.</a:t>
            </a:r>
            <a:br>
              <a:rPr lang="da-DK" dirty="0"/>
            </a:br>
            <a:br>
              <a:rPr lang="da-DK" dirty="0"/>
            </a:br>
            <a:r>
              <a:rPr lang="da-DK" dirty="0"/>
              <a:t>Selvom stenen er rejst før 1939 har </a:t>
            </a:r>
            <a:r>
              <a:rPr lang="da-DK" i="1" dirty="0"/>
              <a:t>Johs. Vejlager </a:t>
            </a:r>
            <a:r>
              <a:rPr lang="da-DK" dirty="0"/>
              <a:t>den ikke med  i sin bog GENFORENINGSMINDESMÆRKERNES HISTORIE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953B01A9-B361-4CE1-A7DC-DC5BD87B74C1}"/>
              </a:ext>
            </a:extLst>
          </p:cNvPr>
          <p:cNvSpPr txBox="1"/>
          <p:nvPr/>
        </p:nvSpPr>
        <p:spPr>
          <a:xfrm>
            <a:off x="152400" y="6391275"/>
            <a:ext cx="43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7032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ygning, udendørs, hus, mursten&#10;&#10;Automatisk oprettet beskrivelse">
            <a:extLst>
              <a:ext uri="{FF2B5EF4-FFF2-40B4-BE49-F238E27FC236}">
                <a16:creationId xmlns:a16="http://schemas.microsoft.com/office/drawing/2014/main" id="{33FC1963-4482-447D-BFB6-D06482711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265" y="284331"/>
            <a:ext cx="4139694" cy="2850752"/>
          </a:xfrm>
          <a:prstGeom prst="rect">
            <a:avLst/>
          </a:prstGeom>
        </p:spPr>
      </p:pic>
      <p:pic>
        <p:nvPicPr>
          <p:cNvPr id="4" name="Billede 3" descr="Et billede, der indeholder bygning, udendørs, jord, himmel&#10;&#10;Automatisk oprettet beskrivelse">
            <a:extLst>
              <a:ext uri="{FF2B5EF4-FFF2-40B4-BE49-F238E27FC236}">
                <a16:creationId xmlns:a16="http://schemas.microsoft.com/office/drawing/2014/main" id="{67E69534-9BA1-4AEF-9C82-EAE058C39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62" y="3186667"/>
            <a:ext cx="4139694" cy="3451339"/>
          </a:xfrm>
          <a:prstGeom prst="rect">
            <a:avLst/>
          </a:prstGeom>
        </p:spPr>
      </p:pic>
      <p:pic>
        <p:nvPicPr>
          <p:cNvPr id="5" name="Billede 4" descr="Et billede, der indeholder bygning, udendørs, gammel, hus&#10;&#10;Automatisk oprettet beskrivelse">
            <a:extLst>
              <a:ext uri="{FF2B5EF4-FFF2-40B4-BE49-F238E27FC236}">
                <a16:creationId xmlns:a16="http://schemas.microsoft.com/office/drawing/2014/main" id="{CC70AE3B-4D57-4AC4-B49A-057BB7D1D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51" y="3331393"/>
            <a:ext cx="5541455" cy="3306613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D803DE9B-176B-41F1-A103-16669DD0A1BC}"/>
              </a:ext>
            </a:extLst>
          </p:cNvPr>
          <p:cNvSpPr txBox="1"/>
          <p:nvPr/>
        </p:nvSpPr>
        <p:spPr>
          <a:xfrm>
            <a:off x="194359" y="423080"/>
            <a:ext cx="2511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Købmand Lis</a:t>
            </a:r>
          </a:p>
        </p:txBody>
      </p:sp>
      <p:pic>
        <p:nvPicPr>
          <p:cNvPr id="7" name="Billede 6" descr="Et billede, der indeholder bygning, udendørs, himmel, jord&#10;&#10;Automatisk oprettet beskrivelse">
            <a:extLst>
              <a:ext uri="{FF2B5EF4-FFF2-40B4-BE49-F238E27FC236}">
                <a16:creationId xmlns:a16="http://schemas.microsoft.com/office/drawing/2014/main" id="{BF7EC705-5EA5-41A3-88BA-EE1608B34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837" y="335915"/>
            <a:ext cx="3763619" cy="2747585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21280C30-415D-428C-8AE6-E8244159FB21}"/>
              </a:ext>
            </a:extLst>
          </p:cNvPr>
          <p:cNvSpPr txBox="1"/>
          <p:nvPr/>
        </p:nvSpPr>
        <p:spPr>
          <a:xfrm>
            <a:off x="152400" y="6391275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6579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822B3F27-9134-4769-AFB1-F8CCB440A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t="8983" r="20735" b="9754"/>
          <a:stretch/>
        </p:blipFill>
        <p:spPr bwMode="auto">
          <a:xfrm>
            <a:off x="4658627" y="616017"/>
            <a:ext cx="6429676" cy="557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D277EF92-18C4-45CB-8557-953C6B1AEF80}"/>
              </a:ext>
            </a:extLst>
          </p:cNvPr>
          <p:cNvSpPr txBox="1"/>
          <p:nvPr/>
        </p:nvSpPr>
        <p:spPr>
          <a:xfrm>
            <a:off x="702644" y="914400"/>
            <a:ext cx="32052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195x</a:t>
            </a:r>
          </a:p>
          <a:p>
            <a:r>
              <a:rPr lang="da-DK" sz="3200" dirty="0"/>
              <a:t>Mejeriet</a:t>
            </a:r>
          </a:p>
          <a:p>
            <a:endParaRPr lang="da-DK" sz="3200" dirty="0"/>
          </a:p>
          <a:p>
            <a:r>
              <a:rPr lang="da-DK" sz="3200" dirty="0"/>
              <a:t>Stationen</a:t>
            </a:r>
          </a:p>
          <a:p>
            <a:endParaRPr lang="da-DK" sz="3200" dirty="0"/>
          </a:p>
          <a:p>
            <a:r>
              <a:rPr lang="da-DK" sz="3200" dirty="0"/>
              <a:t>Slagteren</a:t>
            </a:r>
          </a:p>
          <a:p>
            <a:endParaRPr lang="da-DK" sz="3200" dirty="0"/>
          </a:p>
        </p:txBody>
      </p:sp>
      <p:cxnSp>
        <p:nvCxnSpPr>
          <p:cNvPr id="4" name="Lige pilforbindelse 3">
            <a:extLst>
              <a:ext uri="{FF2B5EF4-FFF2-40B4-BE49-F238E27FC236}">
                <a16:creationId xmlns:a16="http://schemas.microsoft.com/office/drawing/2014/main" id="{3844F6BA-2D99-45E8-92B5-D2803B4C46F5}"/>
              </a:ext>
            </a:extLst>
          </p:cNvPr>
          <p:cNvCxnSpPr/>
          <p:nvPr/>
        </p:nvCxnSpPr>
        <p:spPr>
          <a:xfrm>
            <a:off x="3676851" y="1722922"/>
            <a:ext cx="5755907" cy="5005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1473386F-22A8-42F8-A45E-0BD70D126F5C}"/>
              </a:ext>
            </a:extLst>
          </p:cNvPr>
          <p:cNvCxnSpPr/>
          <p:nvPr/>
        </p:nvCxnSpPr>
        <p:spPr>
          <a:xfrm>
            <a:off x="3118585" y="2646947"/>
            <a:ext cx="3763479" cy="7820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4878DBC1-742E-4EF4-BBFF-0BC4A911A419}"/>
              </a:ext>
            </a:extLst>
          </p:cNvPr>
          <p:cNvCxnSpPr/>
          <p:nvPr/>
        </p:nvCxnSpPr>
        <p:spPr>
          <a:xfrm>
            <a:off x="3118585" y="3763478"/>
            <a:ext cx="593878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kstfelt 6">
            <a:extLst>
              <a:ext uri="{FF2B5EF4-FFF2-40B4-BE49-F238E27FC236}">
                <a16:creationId xmlns:a16="http://schemas.microsoft.com/office/drawing/2014/main" id="{EB005F6D-8B37-462F-983F-521A4DD4C33C}"/>
              </a:ext>
            </a:extLst>
          </p:cNvPr>
          <p:cNvSpPr txBox="1"/>
          <p:nvPr/>
        </p:nvSpPr>
        <p:spPr>
          <a:xfrm>
            <a:off x="152400" y="6391275"/>
            <a:ext cx="550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50429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kort&#10;&#10;Automatisk oprettet beskrivelse">
            <a:extLst>
              <a:ext uri="{FF2B5EF4-FFF2-40B4-BE49-F238E27FC236}">
                <a16:creationId xmlns:a16="http://schemas.microsoft.com/office/drawing/2014/main" id="{3A07EC7D-2823-488E-B858-C519B9A23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5" y="374373"/>
            <a:ext cx="9981282" cy="5412468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93359340-0E06-4020-8849-82903BC020B7}"/>
              </a:ext>
            </a:extLst>
          </p:cNvPr>
          <p:cNvSpPr txBox="1"/>
          <p:nvPr/>
        </p:nvSpPr>
        <p:spPr>
          <a:xfrm>
            <a:off x="2204980" y="6021962"/>
            <a:ext cx="7782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accent2"/>
                </a:solidFill>
              </a:rPr>
              <a:t>Udsnit af Videnskabernes selskabs kort 1787 og 1789. 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24700F6-24BA-4D73-B806-F50DC80CB8EE}"/>
              </a:ext>
            </a:extLst>
          </p:cNvPr>
          <p:cNvSpPr txBox="1"/>
          <p:nvPr/>
        </p:nvSpPr>
        <p:spPr>
          <a:xfrm>
            <a:off x="152400" y="6391275"/>
            <a:ext cx="257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0302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foto&#10;&#10;Automatisk oprettet beskrivelse">
            <a:extLst>
              <a:ext uri="{FF2B5EF4-FFF2-40B4-BE49-F238E27FC236}">
                <a16:creationId xmlns:a16="http://schemas.microsoft.com/office/drawing/2014/main" id="{A185DB57-6AC8-4DFA-AA91-AC9D4ECBA4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" t="20984" r="1176" b="21267"/>
          <a:stretch/>
        </p:blipFill>
        <p:spPr>
          <a:xfrm>
            <a:off x="4654948" y="743673"/>
            <a:ext cx="7417448" cy="5370653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A4B7BAA1-4D47-40A5-BF48-1698D47D0A58}"/>
              </a:ext>
            </a:extLst>
          </p:cNvPr>
          <p:cNvSpPr txBox="1"/>
          <p:nvPr/>
        </p:nvSpPr>
        <p:spPr>
          <a:xfrm>
            <a:off x="740779" y="1018572"/>
            <a:ext cx="30226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195x</a:t>
            </a:r>
          </a:p>
          <a:p>
            <a:r>
              <a:rPr lang="da-DK" sz="3200" dirty="0"/>
              <a:t>Bageri 1924 &gt;&gt; </a:t>
            </a:r>
          </a:p>
          <a:p>
            <a:endParaRPr lang="da-DK" sz="3200" dirty="0"/>
          </a:p>
          <a:p>
            <a:r>
              <a:rPr lang="da-DK" sz="3200" dirty="0"/>
              <a:t>Bageri &lt;&lt; 1923</a:t>
            </a:r>
          </a:p>
          <a:p>
            <a:endParaRPr lang="da-DK" sz="3200" dirty="0"/>
          </a:p>
          <a:p>
            <a:r>
              <a:rPr lang="da-DK" sz="3200" dirty="0"/>
              <a:t>Frysehus</a:t>
            </a:r>
          </a:p>
          <a:p>
            <a:endParaRPr lang="da-DK" sz="3200" dirty="0"/>
          </a:p>
          <a:p>
            <a:r>
              <a:rPr lang="da-DK" sz="3200" dirty="0"/>
              <a:t>Mejeri</a:t>
            </a:r>
          </a:p>
        </p:txBody>
      </p: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3E20AD14-90E4-408E-AA7A-64955D95129D}"/>
              </a:ext>
            </a:extLst>
          </p:cNvPr>
          <p:cNvCxnSpPr>
            <a:cxnSpLocks/>
          </p:cNvCxnSpPr>
          <p:nvPr/>
        </p:nvCxnSpPr>
        <p:spPr>
          <a:xfrm>
            <a:off x="3609474" y="1761423"/>
            <a:ext cx="4643275" cy="21276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275AD209-13B5-472D-8D72-FA94E5AE9F80}"/>
              </a:ext>
            </a:extLst>
          </p:cNvPr>
          <p:cNvCxnSpPr>
            <a:cxnSpLocks/>
          </p:cNvCxnSpPr>
          <p:nvPr/>
        </p:nvCxnSpPr>
        <p:spPr>
          <a:xfrm>
            <a:off x="2576812" y="3889094"/>
            <a:ext cx="3256097" cy="6540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31EE9EAE-B4BF-47C7-BB32-7F2390BD537A}"/>
              </a:ext>
            </a:extLst>
          </p:cNvPr>
          <p:cNvCxnSpPr>
            <a:cxnSpLocks/>
          </p:cNvCxnSpPr>
          <p:nvPr/>
        </p:nvCxnSpPr>
        <p:spPr>
          <a:xfrm>
            <a:off x="2252128" y="4752572"/>
            <a:ext cx="2233245" cy="4161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Lige pilforbindelse 16">
            <a:extLst>
              <a:ext uri="{FF2B5EF4-FFF2-40B4-BE49-F238E27FC236}">
                <a16:creationId xmlns:a16="http://schemas.microsoft.com/office/drawing/2014/main" id="{CEB1306A-D126-4F60-B63E-423EE1A51E43}"/>
              </a:ext>
            </a:extLst>
          </p:cNvPr>
          <p:cNvCxnSpPr>
            <a:cxnSpLocks/>
          </p:cNvCxnSpPr>
          <p:nvPr/>
        </p:nvCxnSpPr>
        <p:spPr>
          <a:xfrm>
            <a:off x="3609474" y="3034508"/>
            <a:ext cx="3561347" cy="12562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kstfelt 8">
            <a:extLst>
              <a:ext uri="{FF2B5EF4-FFF2-40B4-BE49-F238E27FC236}">
                <a16:creationId xmlns:a16="http://schemas.microsoft.com/office/drawing/2014/main" id="{DAD4DF27-D1F5-4F21-AAA2-F62B194F367B}"/>
              </a:ext>
            </a:extLst>
          </p:cNvPr>
          <p:cNvSpPr txBox="1"/>
          <p:nvPr/>
        </p:nvSpPr>
        <p:spPr>
          <a:xfrm>
            <a:off x="152400" y="6391275"/>
            <a:ext cx="46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97029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2909A68-3E2D-43A0-B08A-D9C407B8F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r="23073" b="9463"/>
          <a:stretch/>
        </p:blipFill>
        <p:spPr bwMode="auto">
          <a:xfrm>
            <a:off x="3917482" y="196616"/>
            <a:ext cx="7871190" cy="638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9082D08C-0028-4A32-9D60-E02B3743A323}"/>
              </a:ext>
            </a:extLst>
          </p:cNvPr>
          <p:cNvSpPr txBox="1"/>
          <p:nvPr/>
        </p:nvSpPr>
        <p:spPr>
          <a:xfrm>
            <a:off x="403328" y="340995"/>
            <a:ext cx="172318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&lt;&lt; 1956</a:t>
            </a:r>
          </a:p>
          <a:p>
            <a:r>
              <a:rPr lang="da-DK" sz="3200" dirty="0"/>
              <a:t>Framlev Korsvej</a:t>
            </a:r>
          </a:p>
          <a:p>
            <a:endParaRPr lang="da-DK" sz="3200" dirty="0"/>
          </a:p>
          <a:p>
            <a:r>
              <a:rPr lang="da-DK" sz="3200" dirty="0"/>
              <a:t>Næshøj-gård</a:t>
            </a:r>
          </a:p>
          <a:p>
            <a:endParaRPr lang="da-DK" sz="3200" dirty="0"/>
          </a:p>
          <a:p>
            <a:r>
              <a:rPr lang="da-DK" sz="3200" dirty="0"/>
              <a:t>Banen</a:t>
            </a:r>
          </a:p>
          <a:p>
            <a:endParaRPr lang="da-DK" sz="3200" dirty="0"/>
          </a:p>
          <a:p>
            <a:r>
              <a:rPr lang="da-DK" sz="3200" dirty="0"/>
              <a:t>Mod Tåstrup</a:t>
            </a:r>
          </a:p>
        </p:txBody>
      </p:sp>
      <p:cxnSp>
        <p:nvCxnSpPr>
          <p:cNvPr id="4" name="Lige pilforbindelse 3">
            <a:extLst>
              <a:ext uri="{FF2B5EF4-FFF2-40B4-BE49-F238E27FC236}">
                <a16:creationId xmlns:a16="http://schemas.microsoft.com/office/drawing/2014/main" id="{5D97FF1B-19EF-4C2C-AA9A-C12BDF07E075}"/>
              </a:ext>
            </a:extLst>
          </p:cNvPr>
          <p:cNvCxnSpPr>
            <a:cxnSpLocks/>
          </p:cNvCxnSpPr>
          <p:nvPr/>
        </p:nvCxnSpPr>
        <p:spPr>
          <a:xfrm>
            <a:off x="2126512" y="1674796"/>
            <a:ext cx="6943060" cy="3221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F23162E2-75B3-4AAA-AACC-ADD22F85AE4E}"/>
              </a:ext>
            </a:extLst>
          </p:cNvPr>
          <p:cNvCxnSpPr>
            <a:cxnSpLocks/>
          </p:cNvCxnSpPr>
          <p:nvPr/>
        </p:nvCxnSpPr>
        <p:spPr>
          <a:xfrm flipV="1">
            <a:off x="2115878" y="2402356"/>
            <a:ext cx="7066623" cy="2277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2E0221FB-392D-4F1C-B918-72148C7DA0BD}"/>
              </a:ext>
            </a:extLst>
          </p:cNvPr>
          <p:cNvCxnSpPr>
            <a:cxnSpLocks/>
          </p:cNvCxnSpPr>
          <p:nvPr/>
        </p:nvCxnSpPr>
        <p:spPr>
          <a:xfrm flipV="1">
            <a:off x="1817370" y="3612655"/>
            <a:ext cx="5237948" cy="42118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FBE59928-32FA-4EEC-B316-432056D5A094}"/>
              </a:ext>
            </a:extLst>
          </p:cNvPr>
          <p:cNvCxnSpPr>
            <a:cxnSpLocks/>
          </p:cNvCxnSpPr>
          <p:nvPr/>
        </p:nvCxnSpPr>
        <p:spPr>
          <a:xfrm>
            <a:off x="1817370" y="5183204"/>
            <a:ext cx="2618974" cy="7185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kstfelt 8">
            <a:extLst>
              <a:ext uri="{FF2B5EF4-FFF2-40B4-BE49-F238E27FC236}">
                <a16:creationId xmlns:a16="http://schemas.microsoft.com/office/drawing/2014/main" id="{C5CCBD20-0DFD-4965-8055-1D1678CA81BB}"/>
              </a:ext>
            </a:extLst>
          </p:cNvPr>
          <p:cNvSpPr txBox="1"/>
          <p:nvPr/>
        </p:nvSpPr>
        <p:spPr>
          <a:xfrm>
            <a:off x="152400" y="6391275"/>
            <a:ext cx="56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52677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foto, himmel&#10;&#10;Automatisk oprettet beskrivelse">
            <a:extLst>
              <a:ext uri="{FF2B5EF4-FFF2-40B4-BE49-F238E27FC236}">
                <a16:creationId xmlns:a16="http://schemas.microsoft.com/office/drawing/2014/main" id="{CEE0463A-16C0-4314-ACBE-819E734D5D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" t="5064" r="26677" b="12574"/>
          <a:stretch/>
        </p:blipFill>
        <p:spPr>
          <a:xfrm>
            <a:off x="4148254" y="210903"/>
            <a:ext cx="7774158" cy="6209148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D3134CBE-09E9-4542-836F-826AFF5792B9}"/>
              </a:ext>
            </a:extLst>
          </p:cNvPr>
          <p:cNvSpPr txBox="1"/>
          <p:nvPr/>
        </p:nvSpPr>
        <p:spPr>
          <a:xfrm>
            <a:off x="201895" y="885524"/>
            <a:ext cx="36289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1956 &gt;&gt;</a:t>
            </a:r>
          </a:p>
          <a:p>
            <a:r>
              <a:rPr lang="da-DK" sz="3200" dirty="0"/>
              <a:t>Skolen</a:t>
            </a:r>
          </a:p>
          <a:p>
            <a:r>
              <a:rPr lang="da-DK" sz="3200" dirty="0"/>
              <a:t>Lærkesvinget</a:t>
            </a:r>
          </a:p>
          <a:p>
            <a:r>
              <a:rPr lang="da-DK" sz="3200" dirty="0"/>
              <a:t>Holger Thygesens autohandel og</a:t>
            </a:r>
          </a:p>
          <a:p>
            <a:r>
              <a:rPr lang="da-DK" sz="3200" dirty="0"/>
              <a:t>vognmands-forretning</a:t>
            </a:r>
          </a:p>
          <a:p>
            <a:r>
              <a:rPr lang="da-DK" sz="3200" dirty="0"/>
              <a:t>med ESSO-tank</a:t>
            </a:r>
          </a:p>
        </p:txBody>
      </p: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D7AF1D48-71CF-4795-9445-81CD44113E15}"/>
              </a:ext>
            </a:extLst>
          </p:cNvPr>
          <p:cNvCxnSpPr/>
          <p:nvPr/>
        </p:nvCxnSpPr>
        <p:spPr>
          <a:xfrm flipV="1">
            <a:off x="2098307" y="1309036"/>
            <a:ext cx="3474720" cy="3850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89CBFA7B-F569-4B29-8E08-AC40AFA14D60}"/>
              </a:ext>
            </a:extLst>
          </p:cNvPr>
          <p:cNvCxnSpPr>
            <a:cxnSpLocks/>
          </p:cNvCxnSpPr>
          <p:nvPr/>
        </p:nvCxnSpPr>
        <p:spPr>
          <a:xfrm flipV="1">
            <a:off x="3339966" y="1501541"/>
            <a:ext cx="6299334" cy="7200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E64C4255-65C8-454B-AC6B-5919D9148A77}"/>
              </a:ext>
            </a:extLst>
          </p:cNvPr>
          <p:cNvCxnSpPr>
            <a:cxnSpLocks/>
          </p:cNvCxnSpPr>
          <p:nvPr/>
        </p:nvCxnSpPr>
        <p:spPr>
          <a:xfrm>
            <a:off x="3262964" y="3147462"/>
            <a:ext cx="4831882" cy="5005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3968AE4A-D0BB-47AB-8A42-C0C631F1EDA4}"/>
              </a:ext>
            </a:extLst>
          </p:cNvPr>
          <p:cNvCxnSpPr/>
          <p:nvPr/>
        </p:nvCxnSpPr>
        <p:spPr>
          <a:xfrm>
            <a:off x="3339966" y="4644190"/>
            <a:ext cx="642005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kstfelt 8">
            <a:extLst>
              <a:ext uri="{FF2B5EF4-FFF2-40B4-BE49-F238E27FC236}">
                <a16:creationId xmlns:a16="http://schemas.microsoft.com/office/drawing/2014/main" id="{8FFD53DA-4665-43FA-A6EB-7D9DC79D9B7C}"/>
              </a:ext>
            </a:extLst>
          </p:cNvPr>
          <p:cNvSpPr txBox="1"/>
          <p:nvPr/>
        </p:nvSpPr>
        <p:spPr>
          <a:xfrm>
            <a:off x="152400" y="6391275"/>
            <a:ext cx="70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65968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himmel&#10;&#10;Automatisk oprettet beskrivelse">
            <a:extLst>
              <a:ext uri="{FF2B5EF4-FFF2-40B4-BE49-F238E27FC236}">
                <a16:creationId xmlns:a16="http://schemas.microsoft.com/office/drawing/2014/main" id="{75829D09-769D-4CB5-855E-20A31FE1F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2" r="5902"/>
          <a:stretch/>
        </p:blipFill>
        <p:spPr>
          <a:xfrm>
            <a:off x="2788394" y="225706"/>
            <a:ext cx="9121955" cy="6406587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7B48E0A6-1612-4FA3-90F3-D1EEDBF914A6}"/>
              </a:ext>
            </a:extLst>
          </p:cNvPr>
          <p:cNvSpPr txBox="1"/>
          <p:nvPr/>
        </p:nvSpPr>
        <p:spPr>
          <a:xfrm>
            <a:off x="95534" y="405115"/>
            <a:ext cx="269286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1968 &gt;&gt;</a:t>
            </a:r>
          </a:p>
          <a:p>
            <a:r>
              <a:rPr lang="da-DK" sz="3200" dirty="0"/>
              <a:t>Næshøjgård/Kroen</a:t>
            </a:r>
          </a:p>
          <a:p>
            <a:endParaRPr lang="da-DK" sz="3200" dirty="0"/>
          </a:p>
          <a:p>
            <a:r>
              <a:rPr lang="da-DK" sz="3200" dirty="0"/>
              <a:t>Skolen</a:t>
            </a:r>
          </a:p>
          <a:p>
            <a:endParaRPr lang="da-DK" sz="3200" dirty="0"/>
          </a:p>
          <a:p>
            <a:endParaRPr lang="da-DK" sz="3200" dirty="0"/>
          </a:p>
          <a:p>
            <a:r>
              <a:rPr lang="da-DK" sz="3200" dirty="0"/>
              <a:t>Nuv. Apotek</a:t>
            </a:r>
          </a:p>
          <a:p>
            <a:endParaRPr lang="da-DK" sz="3200" dirty="0"/>
          </a:p>
          <a:p>
            <a:r>
              <a:rPr lang="da-DK" sz="3200" dirty="0"/>
              <a:t>Genforenings-stenen</a:t>
            </a:r>
          </a:p>
        </p:txBody>
      </p: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A013ACBA-C303-47CC-844D-8536AAD2A0D8}"/>
              </a:ext>
            </a:extLst>
          </p:cNvPr>
          <p:cNvCxnSpPr>
            <a:cxnSpLocks/>
          </p:cNvCxnSpPr>
          <p:nvPr/>
        </p:nvCxnSpPr>
        <p:spPr>
          <a:xfrm flipV="1">
            <a:off x="2358189" y="1446835"/>
            <a:ext cx="3591198" cy="1028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85D1492E-F520-42F1-AFD2-22F5813BDD44}"/>
              </a:ext>
            </a:extLst>
          </p:cNvPr>
          <p:cNvCxnSpPr/>
          <p:nvPr/>
        </p:nvCxnSpPr>
        <p:spPr>
          <a:xfrm flipV="1">
            <a:off x="2002055" y="2358189"/>
            <a:ext cx="2233061" cy="2695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7C4471D2-F39D-441A-ADD3-49B385ECB522}"/>
              </a:ext>
            </a:extLst>
          </p:cNvPr>
          <p:cNvCxnSpPr>
            <a:cxnSpLocks/>
          </p:cNvCxnSpPr>
          <p:nvPr/>
        </p:nvCxnSpPr>
        <p:spPr>
          <a:xfrm flipV="1">
            <a:off x="2662177" y="1985059"/>
            <a:ext cx="7299970" cy="22452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9524679C-9C4F-47A0-A904-7719D17D73A3}"/>
              </a:ext>
            </a:extLst>
          </p:cNvPr>
          <p:cNvCxnSpPr/>
          <p:nvPr/>
        </p:nvCxnSpPr>
        <p:spPr>
          <a:xfrm flipV="1">
            <a:off x="2358189" y="2627697"/>
            <a:ext cx="8437190" cy="26266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kstfelt 8">
            <a:extLst>
              <a:ext uri="{FF2B5EF4-FFF2-40B4-BE49-F238E27FC236}">
                <a16:creationId xmlns:a16="http://schemas.microsoft.com/office/drawing/2014/main" id="{F48A9B4D-E662-4476-A2BA-50552DDF9055}"/>
              </a:ext>
            </a:extLst>
          </p:cNvPr>
          <p:cNvSpPr txBox="1"/>
          <p:nvPr/>
        </p:nvSpPr>
        <p:spPr>
          <a:xfrm>
            <a:off x="152400" y="6391275"/>
            <a:ext cx="50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34654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ygning, udendørs, hus, himmel&#10;&#10;Automatisk oprettet beskrivelse">
            <a:extLst>
              <a:ext uri="{FF2B5EF4-FFF2-40B4-BE49-F238E27FC236}">
                <a16:creationId xmlns:a16="http://schemas.microsoft.com/office/drawing/2014/main" id="{045876E6-148C-4752-9F6D-188EBDAE4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59" y="404283"/>
            <a:ext cx="8533307" cy="5158317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9035EACA-87F0-4245-B2F6-015CC9C2667F}"/>
              </a:ext>
            </a:extLst>
          </p:cNvPr>
          <p:cNvSpPr txBox="1"/>
          <p:nvPr/>
        </p:nvSpPr>
        <p:spPr>
          <a:xfrm>
            <a:off x="190499" y="1476375"/>
            <a:ext cx="2638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1965</a:t>
            </a:r>
          </a:p>
          <a:p>
            <a:r>
              <a:rPr lang="da-DK" sz="3200" dirty="0"/>
              <a:t>Kroen ved</a:t>
            </a:r>
          </a:p>
          <a:p>
            <a:r>
              <a:rPr lang="da-DK" sz="3200" dirty="0"/>
              <a:t>Næshøjgaard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36BA7D8C-F078-4E63-B824-11F46BEA46CE}"/>
              </a:ext>
            </a:extLst>
          </p:cNvPr>
          <p:cNvSpPr txBox="1"/>
          <p:nvPr/>
        </p:nvSpPr>
        <p:spPr>
          <a:xfrm>
            <a:off x="152400" y="6391275"/>
            <a:ext cx="5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406857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foto, jord, himmel&#10;&#10;Automatisk oprettet beskrivelse">
            <a:extLst>
              <a:ext uri="{FF2B5EF4-FFF2-40B4-BE49-F238E27FC236}">
                <a16:creationId xmlns:a16="http://schemas.microsoft.com/office/drawing/2014/main" id="{D7FC23AF-23CA-4D0A-A4E7-4519C94DC6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3" t="3038" r="1357" b="4472"/>
          <a:stretch/>
        </p:blipFill>
        <p:spPr>
          <a:xfrm>
            <a:off x="3298785" y="381965"/>
            <a:ext cx="9591554" cy="6342926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E58513C9-10D2-4840-A803-EAA103837DB3}"/>
              </a:ext>
            </a:extLst>
          </p:cNvPr>
          <p:cNvSpPr txBox="1"/>
          <p:nvPr/>
        </p:nvSpPr>
        <p:spPr>
          <a:xfrm>
            <a:off x="370391" y="555585"/>
            <a:ext cx="260430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Framlev Korsvej 1950</a:t>
            </a:r>
          </a:p>
          <a:p>
            <a:endParaRPr lang="da-DK" sz="3200" dirty="0"/>
          </a:p>
          <a:p>
            <a:r>
              <a:rPr lang="da-DK" sz="3200" dirty="0"/>
              <a:t>Mod Galten</a:t>
            </a:r>
          </a:p>
          <a:p>
            <a:endParaRPr lang="da-DK" sz="3200" dirty="0"/>
          </a:p>
          <a:p>
            <a:r>
              <a:rPr lang="da-DK" sz="3200" dirty="0"/>
              <a:t>”StopMartin”</a:t>
            </a:r>
          </a:p>
          <a:p>
            <a:endParaRPr lang="da-DK" sz="3200" dirty="0"/>
          </a:p>
          <a:p>
            <a:r>
              <a:rPr lang="da-DK" sz="3200" dirty="0"/>
              <a:t>Stillingvej</a:t>
            </a:r>
          </a:p>
          <a:p>
            <a:endParaRPr lang="da-DK" sz="3200" dirty="0"/>
          </a:p>
          <a:p>
            <a:r>
              <a:rPr lang="da-DK" sz="3200" dirty="0"/>
              <a:t>Mekaniker Leth</a:t>
            </a:r>
          </a:p>
        </p:txBody>
      </p:sp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80B0F66C-071B-47DA-937A-A382D1B20C4D}"/>
              </a:ext>
            </a:extLst>
          </p:cNvPr>
          <p:cNvCxnSpPr/>
          <p:nvPr/>
        </p:nvCxnSpPr>
        <p:spPr>
          <a:xfrm>
            <a:off x="2801073" y="2303362"/>
            <a:ext cx="6829064" cy="7407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848B1A82-39FE-4DF2-B548-5E3871C53065}"/>
              </a:ext>
            </a:extLst>
          </p:cNvPr>
          <p:cNvCxnSpPr/>
          <p:nvPr/>
        </p:nvCxnSpPr>
        <p:spPr>
          <a:xfrm>
            <a:off x="2974694" y="3429000"/>
            <a:ext cx="3923817" cy="6105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27D22816-9C8A-483E-84A5-07D46914CC8F}"/>
              </a:ext>
            </a:extLst>
          </p:cNvPr>
          <p:cNvCxnSpPr/>
          <p:nvPr/>
        </p:nvCxnSpPr>
        <p:spPr>
          <a:xfrm>
            <a:off x="2534856" y="4249181"/>
            <a:ext cx="285894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DDD86D01-7806-4046-BAB9-62B3232EAFA3}"/>
              </a:ext>
            </a:extLst>
          </p:cNvPr>
          <p:cNvCxnSpPr/>
          <p:nvPr/>
        </p:nvCxnSpPr>
        <p:spPr>
          <a:xfrm flipV="1">
            <a:off x="2511706" y="5382228"/>
            <a:ext cx="6504972" cy="4398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kstfelt 7">
            <a:extLst>
              <a:ext uri="{FF2B5EF4-FFF2-40B4-BE49-F238E27FC236}">
                <a16:creationId xmlns:a16="http://schemas.microsoft.com/office/drawing/2014/main" id="{81827730-D0AA-426F-BA65-3E091A88DA6F}"/>
              </a:ext>
            </a:extLst>
          </p:cNvPr>
          <p:cNvSpPr txBox="1"/>
          <p:nvPr/>
        </p:nvSpPr>
        <p:spPr>
          <a:xfrm>
            <a:off x="152400" y="6391275"/>
            <a:ext cx="485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82238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D18AE71C-6992-45DE-B474-237015378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4731" r="19216" b="4229"/>
          <a:stretch/>
        </p:blipFill>
        <p:spPr bwMode="auto">
          <a:xfrm>
            <a:off x="4571999" y="324465"/>
            <a:ext cx="6715433" cy="624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923F5708-41CE-4B0A-A9CB-1CD7F0982DB8}"/>
              </a:ext>
            </a:extLst>
          </p:cNvPr>
          <p:cNvSpPr txBox="1"/>
          <p:nvPr/>
        </p:nvSpPr>
        <p:spPr>
          <a:xfrm>
            <a:off x="1219199" y="1268361"/>
            <a:ext cx="1710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1958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4069C79F-657B-4196-ABC5-772E6DF6E4E7}"/>
              </a:ext>
            </a:extLst>
          </p:cNvPr>
          <p:cNvSpPr txBox="1"/>
          <p:nvPr/>
        </p:nvSpPr>
        <p:spPr>
          <a:xfrm>
            <a:off x="933651" y="2233061"/>
            <a:ext cx="3108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Købmand Lis</a:t>
            </a:r>
          </a:p>
          <a:p>
            <a:endParaRPr lang="da-DK" sz="3200" dirty="0"/>
          </a:p>
          <a:p>
            <a:r>
              <a:rPr lang="da-DK" sz="3200" dirty="0"/>
              <a:t>Brugsen</a:t>
            </a:r>
          </a:p>
          <a:p>
            <a:endParaRPr lang="da-DK" sz="3200" dirty="0"/>
          </a:p>
          <a:p>
            <a:r>
              <a:rPr lang="da-DK" sz="3200" dirty="0"/>
              <a:t>Nedlagt jernbane</a:t>
            </a:r>
          </a:p>
        </p:txBody>
      </p:sp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A910F687-A9BA-47D0-8FBC-F743AE4BA126}"/>
              </a:ext>
            </a:extLst>
          </p:cNvPr>
          <p:cNvCxnSpPr/>
          <p:nvPr/>
        </p:nvCxnSpPr>
        <p:spPr>
          <a:xfrm>
            <a:off x="3676851" y="2569945"/>
            <a:ext cx="3031957" cy="9529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3C46615F-5BFA-4582-BB05-1D8D8B95EFC8}"/>
              </a:ext>
            </a:extLst>
          </p:cNvPr>
          <p:cNvCxnSpPr/>
          <p:nvPr/>
        </p:nvCxnSpPr>
        <p:spPr>
          <a:xfrm>
            <a:off x="2791326" y="3609474"/>
            <a:ext cx="7411453" cy="3657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5CF2AFBA-AFF7-4826-BD5A-C46EA9470B9B}"/>
              </a:ext>
            </a:extLst>
          </p:cNvPr>
          <p:cNvCxnSpPr/>
          <p:nvPr/>
        </p:nvCxnSpPr>
        <p:spPr>
          <a:xfrm>
            <a:off x="2800952" y="4629752"/>
            <a:ext cx="4735629" cy="1058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kstfelt 7">
            <a:extLst>
              <a:ext uri="{FF2B5EF4-FFF2-40B4-BE49-F238E27FC236}">
                <a16:creationId xmlns:a16="http://schemas.microsoft.com/office/drawing/2014/main" id="{DD17F3F4-E1E9-4BA7-91EE-09A3B2785B84}"/>
              </a:ext>
            </a:extLst>
          </p:cNvPr>
          <p:cNvSpPr txBox="1"/>
          <p:nvPr/>
        </p:nvSpPr>
        <p:spPr>
          <a:xfrm>
            <a:off x="152400" y="6391275"/>
            <a:ext cx="46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84507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himmel, foto, natur&#10;&#10;Automatisk oprettet beskrivelse">
            <a:extLst>
              <a:ext uri="{FF2B5EF4-FFF2-40B4-BE49-F238E27FC236}">
                <a16:creationId xmlns:a16="http://schemas.microsoft.com/office/drawing/2014/main" id="{88F70534-DA6B-4C53-B014-024445B086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" t="14923" r="1639" b="14192"/>
          <a:stretch/>
        </p:blipFill>
        <p:spPr>
          <a:xfrm>
            <a:off x="5590573" y="592352"/>
            <a:ext cx="6099858" cy="5673296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99FB6D4F-6876-4B59-98CC-05A77C7292F3}"/>
              </a:ext>
            </a:extLst>
          </p:cNvPr>
          <p:cNvSpPr txBox="1"/>
          <p:nvPr/>
        </p:nvSpPr>
        <p:spPr>
          <a:xfrm>
            <a:off x="902824" y="844951"/>
            <a:ext cx="440995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1958</a:t>
            </a:r>
          </a:p>
          <a:p>
            <a:r>
              <a:rPr lang="da-DK" sz="3200" dirty="0"/>
              <a:t>Gl. baneoverskæring</a:t>
            </a:r>
          </a:p>
          <a:p>
            <a:endParaRPr lang="da-DK" sz="3200" dirty="0"/>
          </a:p>
          <a:p>
            <a:r>
              <a:rPr lang="da-DK" sz="3200" dirty="0"/>
              <a:t>Nedlagt banelinje</a:t>
            </a:r>
          </a:p>
          <a:p>
            <a:endParaRPr lang="da-DK" sz="3200" dirty="0"/>
          </a:p>
          <a:p>
            <a:r>
              <a:rPr lang="da-DK" sz="3200" dirty="0"/>
              <a:t>Mejeriet</a:t>
            </a:r>
          </a:p>
          <a:p>
            <a:endParaRPr lang="da-DK" sz="3200" dirty="0"/>
          </a:p>
          <a:p>
            <a:r>
              <a:rPr lang="da-DK" sz="3200" dirty="0"/>
              <a:t>Tankstation</a:t>
            </a:r>
          </a:p>
        </p:txBody>
      </p: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8BEAAF3E-4584-4D9E-9D56-710DC61F5242}"/>
              </a:ext>
            </a:extLst>
          </p:cNvPr>
          <p:cNvCxnSpPr/>
          <p:nvPr/>
        </p:nvCxnSpPr>
        <p:spPr>
          <a:xfrm>
            <a:off x="4629873" y="2581154"/>
            <a:ext cx="5127585" cy="15394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33016279-BE51-4B17-A14A-1A5FE5505152}"/>
              </a:ext>
            </a:extLst>
          </p:cNvPr>
          <p:cNvCxnSpPr/>
          <p:nvPr/>
        </p:nvCxnSpPr>
        <p:spPr>
          <a:xfrm>
            <a:off x="3041583" y="3647975"/>
            <a:ext cx="2945331" cy="1251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EF608C24-2DF2-43BE-8C8C-E909F8ED9F53}"/>
              </a:ext>
            </a:extLst>
          </p:cNvPr>
          <p:cNvCxnSpPr/>
          <p:nvPr/>
        </p:nvCxnSpPr>
        <p:spPr>
          <a:xfrm>
            <a:off x="3349592" y="4639377"/>
            <a:ext cx="3667225" cy="1251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kstfelt 6">
            <a:extLst>
              <a:ext uri="{FF2B5EF4-FFF2-40B4-BE49-F238E27FC236}">
                <a16:creationId xmlns:a16="http://schemas.microsoft.com/office/drawing/2014/main" id="{306BF927-1179-490B-87A6-814875838E92}"/>
              </a:ext>
            </a:extLst>
          </p:cNvPr>
          <p:cNvSpPr txBox="1"/>
          <p:nvPr/>
        </p:nvSpPr>
        <p:spPr>
          <a:xfrm>
            <a:off x="152400" y="6391275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82979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B105C43-B59D-46A4-B4DF-C33F86A51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7" t="12304" r="23840" b="4129"/>
          <a:stretch/>
        </p:blipFill>
        <p:spPr bwMode="auto">
          <a:xfrm>
            <a:off x="5252483" y="208906"/>
            <a:ext cx="6336333" cy="646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21244B08-26E0-4C96-8DAC-7D9A4C401156}"/>
              </a:ext>
            </a:extLst>
          </p:cNvPr>
          <p:cNvSpPr txBox="1"/>
          <p:nvPr/>
        </p:nvSpPr>
        <p:spPr>
          <a:xfrm>
            <a:off x="437721" y="603463"/>
            <a:ext cx="3893647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  <a:p>
            <a:r>
              <a:rPr lang="da-DK" sz="3200" dirty="0"/>
              <a:t>Næshøjcentret</a:t>
            </a:r>
          </a:p>
          <a:p>
            <a:endParaRPr lang="da-DK" sz="3200" dirty="0"/>
          </a:p>
          <a:p>
            <a:r>
              <a:rPr lang="da-DK" sz="3200" dirty="0"/>
              <a:t>Grusgrav</a:t>
            </a:r>
          </a:p>
          <a:p>
            <a:endParaRPr lang="da-DK" sz="3200" dirty="0"/>
          </a:p>
          <a:p>
            <a:r>
              <a:rPr lang="da-DK" sz="3200" dirty="0"/>
              <a:t>”Rødlundvænget 1”</a:t>
            </a:r>
          </a:p>
          <a:p>
            <a:endParaRPr lang="da-DK" sz="3200" dirty="0"/>
          </a:p>
          <a:p>
            <a:r>
              <a:rPr lang="da-DK" sz="3200" dirty="0"/>
              <a:t>Banelinjen</a:t>
            </a:r>
          </a:p>
          <a:p>
            <a:endParaRPr lang="da-DK" sz="3200" dirty="0"/>
          </a:p>
          <a:p>
            <a:r>
              <a:rPr lang="da-DK" sz="3200" dirty="0"/>
              <a:t>Kettinggård</a:t>
            </a:r>
          </a:p>
          <a:p>
            <a:endParaRPr lang="da-DK" sz="3200" dirty="0"/>
          </a:p>
          <a:p>
            <a:r>
              <a:rPr lang="da-DK" sz="3200" dirty="0"/>
              <a:t>Kirstinelund</a:t>
            </a:r>
          </a:p>
          <a:p>
            <a:endParaRPr lang="da-DK" dirty="0"/>
          </a:p>
        </p:txBody>
      </p:sp>
      <p:cxnSp>
        <p:nvCxnSpPr>
          <p:cNvPr id="4" name="Lige pilforbindelse 3">
            <a:extLst>
              <a:ext uri="{FF2B5EF4-FFF2-40B4-BE49-F238E27FC236}">
                <a16:creationId xmlns:a16="http://schemas.microsoft.com/office/drawing/2014/main" id="{3AFFC468-7454-41F1-91F4-DC6AF6568A7E}"/>
              </a:ext>
            </a:extLst>
          </p:cNvPr>
          <p:cNvCxnSpPr>
            <a:cxnSpLocks/>
          </p:cNvCxnSpPr>
          <p:nvPr/>
        </p:nvCxnSpPr>
        <p:spPr>
          <a:xfrm>
            <a:off x="3459098" y="1200514"/>
            <a:ext cx="6667099" cy="11043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17F9ACBC-3A48-42E4-91CE-41694F5A80DF}"/>
              </a:ext>
            </a:extLst>
          </p:cNvPr>
          <p:cNvCxnSpPr>
            <a:cxnSpLocks/>
          </p:cNvCxnSpPr>
          <p:nvPr/>
        </p:nvCxnSpPr>
        <p:spPr>
          <a:xfrm>
            <a:off x="2384544" y="2104764"/>
            <a:ext cx="5794830" cy="5682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FF60737C-69E0-4EB8-9CDD-849EED687190}"/>
              </a:ext>
            </a:extLst>
          </p:cNvPr>
          <p:cNvCxnSpPr>
            <a:cxnSpLocks/>
          </p:cNvCxnSpPr>
          <p:nvPr/>
        </p:nvCxnSpPr>
        <p:spPr>
          <a:xfrm flipV="1">
            <a:off x="4412955" y="3075581"/>
            <a:ext cx="4346034" cy="701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B578DC44-B5DA-4890-BCEB-508CE5BBA350}"/>
              </a:ext>
            </a:extLst>
          </p:cNvPr>
          <p:cNvCxnSpPr>
            <a:cxnSpLocks/>
          </p:cNvCxnSpPr>
          <p:nvPr/>
        </p:nvCxnSpPr>
        <p:spPr>
          <a:xfrm flipV="1">
            <a:off x="2690949" y="3296505"/>
            <a:ext cx="6068040" cy="8499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F640EBD0-1BB1-482B-97BB-177B9573913B}"/>
              </a:ext>
            </a:extLst>
          </p:cNvPr>
          <p:cNvCxnSpPr>
            <a:cxnSpLocks/>
          </p:cNvCxnSpPr>
          <p:nvPr/>
        </p:nvCxnSpPr>
        <p:spPr>
          <a:xfrm flipV="1">
            <a:off x="2839748" y="3429000"/>
            <a:ext cx="6381254" cy="14596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Lige pilforbindelse 16">
            <a:extLst>
              <a:ext uri="{FF2B5EF4-FFF2-40B4-BE49-F238E27FC236}">
                <a16:creationId xmlns:a16="http://schemas.microsoft.com/office/drawing/2014/main" id="{8BD84D8E-FC58-4369-BABD-7BE9EBB29BA9}"/>
              </a:ext>
            </a:extLst>
          </p:cNvPr>
          <p:cNvCxnSpPr>
            <a:cxnSpLocks/>
          </p:cNvCxnSpPr>
          <p:nvPr/>
        </p:nvCxnSpPr>
        <p:spPr>
          <a:xfrm flipV="1">
            <a:off x="3044776" y="5361272"/>
            <a:ext cx="6176226" cy="6446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kstfelt 10">
            <a:extLst>
              <a:ext uri="{FF2B5EF4-FFF2-40B4-BE49-F238E27FC236}">
                <a16:creationId xmlns:a16="http://schemas.microsoft.com/office/drawing/2014/main" id="{B72CDAB6-1EAE-4B96-94CE-B81569D618F5}"/>
              </a:ext>
            </a:extLst>
          </p:cNvPr>
          <p:cNvSpPr txBox="1"/>
          <p:nvPr/>
        </p:nvSpPr>
        <p:spPr>
          <a:xfrm>
            <a:off x="152400" y="6391275"/>
            <a:ext cx="450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77510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himmel, udendørs, foto&#10;&#10;Automatisk oprettet beskrivelse">
            <a:extLst>
              <a:ext uri="{FF2B5EF4-FFF2-40B4-BE49-F238E27FC236}">
                <a16:creationId xmlns:a16="http://schemas.microsoft.com/office/drawing/2014/main" id="{4FD4A971-6F22-464C-B4CC-73414F9ACC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t="4388" r="4780" b="4979"/>
          <a:stretch/>
        </p:blipFill>
        <p:spPr>
          <a:xfrm>
            <a:off x="4988688" y="321197"/>
            <a:ext cx="6620719" cy="6215605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4E845A8E-7A84-4AD1-BAAD-2835F98F50C8}"/>
              </a:ext>
            </a:extLst>
          </p:cNvPr>
          <p:cNvSpPr txBox="1"/>
          <p:nvPr/>
        </p:nvSpPr>
        <p:spPr>
          <a:xfrm>
            <a:off x="1099594" y="1076446"/>
            <a:ext cx="35765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1954</a:t>
            </a:r>
          </a:p>
          <a:p>
            <a:r>
              <a:rPr lang="da-DK" sz="3200" dirty="0"/>
              <a:t>Framlev Korsvej</a:t>
            </a:r>
          </a:p>
          <a:p>
            <a:endParaRPr lang="da-DK" sz="3200" dirty="0"/>
          </a:p>
          <a:p>
            <a:r>
              <a:rPr lang="da-DK" sz="3200" dirty="0"/>
              <a:t>Leths værksted</a:t>
            </a:r>
          </a:p>
          <a:p>
            <a:endParaRPr lang="da-DK" sz="3200" dirty="0"/>
          </a:p>
          <a:p>
            <a:r>
              <a:rPr lang="da-DK" sz="3200" dirty="0"/>
              <a:t>ESSO-tank</a:t>
            </a:r>
          </a:p>
        </p:txBody>
      </p:sp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4C6913CA-DF3B-4287-8492-7BA75491A2F1}"/>
              </a:ext>
            </a:extLst>
          </p:cNvPr>
          <p:cNvCxnSpPr/>
          <p:nvPr/>
        </p:nvCxnSpPr>
        <p:spPr>
          <a:xfrm>
            <a:off x="4299045" y="2947916"/>
            <a:ext cx="3125337" cy="11755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058ACB27-2E22-4020-B7F6-551FB27D344C}"/>
              </a:ext>
            </a:extLst>
          </p:cNvPr>
          <p:cNvCxnSpPr/>
          <p:nvPr/>
        </p:nvCxnSpPr>
        <p:spPr>
          <a:xfrm>
            <a:off x="3330054" y="3875964"/>
            <a:ext cx="5022376" cy="20198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kstfelt 5">
            <a:extLst>
              <a:ext uri="{FF2B5EF4-FFF2-40B4-BE49-F238E27FC236}">
                <a16:creationId xmlns:a16="http://schemas.microsoft.com/office/drawing/2014/main" id="{2B6AF02E-A8DC-4025-BCAF-52B61B058E53}"/>
              </a:ext>
            </a:extLst>
          </p:cNvPr>
          <p:cNvSpPr txBox="1"/>
          <p:nvPr/>
        </p:nvSpPr>
        <p:spPr>
          <a:xfrm>
            <a:off x="152400" y="6391275"/>
            <a:ext cx="43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09412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kort&#10;&#10;Automatisk oprettet beskrivelse">
            <a:extLst>
              <a:ext uri="{FF2B5EF4-FFF2-40B4-BE49-F238E27FC236}">
                <a16:creationId xmlns:a16="http://schemas.microsoft.com/office/drawing/2014/main" id="{57635B28-54C0-4087-9963-86654AB86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834" y="0"/>
            <a:ext cx="5504332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C27DF618-968F-4DB3-AB99-FC3295F027D2}"/>
              </a:ext>
            </a:extLst>
          </p:cNvPr>
          <p:cNvSpPr txBox="1"/>
          <p:nvPr/>
        </p:nvSpPr>
        <p:spPr>
          <a:xfrm>
            <a:off x="713232" y="941832"/>
            <a:ext cx="20116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De to sogne: Framlev </a:t>
            </a:r>
          </a:p>
          <a:p>
            <a:r>
              <a:rPr lang="da-DK" dirty="0"/>
              <a:t>og Harlev</a:t>
            </a:r>
          </a:p>
          <a:p>
            <a:endParaRPr lang="da-DK" dirty="0"/>
          </a:p>
          <a:p>
            <a:r>
              <a:rPr lang="da-DK" dirty="0"/>
              <a:t>Landsbyerne: Labing</a:t>
            </a:r>
          </a:p>
          <a:p>
            <a:r>
              <a:rPr lang="da-DK" dirty="0"/>
              <a:t>Hørslev </a:t>
            </a:r>
          </a:p>
          <a:p>
            <a:r>
              <a:rPr lang="da-DK" dirty="0"/>
              <a:t>Hørslev Bol Framlev </a:t>
            </a:r>
          </a:p>
          <a:p>
            <a:r>
              <a:rPr lang="da-DK" dirty="0"/>
              <a:t>Lillering</a:t>
            </a:r>
          </a:p>
          <a:p>
            <a:r>
              <a:rPr lang="da-DK" dirty="0" err="1"/>
              <a:t>Skiby</a:t>
            </a:r>
            <a:endParaRPr lang="da-DK" dirty="0"/>
          </a:p>
          <a:p>
            <a:r>
              <a:rPr lang="da-DK" dirty="0"/>
              <a:t>Harlev</a:t>
            </a:r>
          </a:p>
          <a:p>
            <a:r>
              <a:rPr lang="da-DK" dirty="0"/>
              <a:t>Tostrup</a:t>
            </a:r>
          </a:p>
          <a:p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C3DBE6A-C1C0-465F-ADAB-8CBECAECE597}"/>
              </a:ext>
            </a:extLst>
          </p:cNvPr>
          <p:cNvSpPr txBox="1"/>
          <p:nvPr/>
        </p:nvSpPr>
        <p:spPr>
          <a:xfrm>
            <a:off x="9217152" y="941832"/>
            <a:ext cx="22616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Landeveje: </a:t>
            </a:r>
          </a:p>
          <a:p>
            <a:r>
              <a:rPr lang="da-DK" dirty="0"/>
              <a:t>Nord/syd: Randers - Skanderborg</a:t>
            </a:r>
          </a:p>
          <a:p>
            <a:endParaRPr lang="da-DK" dirty="0"/>
          </a:p>
          <a:p>
            <a:r>
              <a:rPr lang="da-DK" dirty="0"/>
              <a:t>Øst/vest: Aarhus – Silkeborg</a:t>
            </a:r>
          </a:p>
        </p:txBody>
      </p: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F8328A2B-16C6-4294-8EB2-1CAAB80D7EF9}"/>
              </a:ext>
            </a:extLst>
          </p:cNvPr>
          <p:cNvCxnSpPr/>
          <p:nvPr/>
        </p:nvCxnSpPr>
        <p:spPr>
          <a:xfrm>
            <a:off x="1581912" y="1408176"/>
            <a:ext cx="2395728" cy="14630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E61A1E9A-75C2-43FA-A1C1-80D816858E7C}"/>
              </a:ext>
            </a:extLst>
          </p:cNvPr>
          <p:cNvCxnSpPr/>
          <p:nvPr/>
        </p:nvCxnSpPr>
        <p:spPr>
          <a:xfrm>
            <a:off x="1728216" y="1700784"/>
            <a:ext cx="2825496" cy="235000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BDDBAC56-7C39-46F2-8087-BD1D10E346B8}"/>
              </a:ext>
            </a:extLst>
          </p:cNvPr>
          <p:cNvCxnSpPr>
            <a:cxnSpLocks/>
          </p:cNvCxnSpPr>
          <p:nvPr/>
        </p:nvCxnSpPr>
        <p:spPr>
          <a:xfrm flipV="1">
            <a:off x="1641348" y="1328001"/>
            <a:ext cx="4882896" cy="12618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Forbindelse: vinklet 20">
            <a:extLst>
              <a:ext uri="{FF2B5EF4-FFF2-40B4-BE49-F238E27FC236}">
                <a16:creationId xmlns:a16="http://schemas.microsoft.com/office/drawing/2014/main" id="{67355B5F-F093-404E-B9DC-4FF6F555AA45}"/>
              </a:ext>
            </a:extLst>
          </p:cNvPr>
          <p:cNvCxnSpPr/>
          <p:nvPr/>
        </p:nvCxnSpPr>
        <p:spPr>
          <a:xfrm flipV="1">
            <a:off x="1581912" y="1408176"/>
            <a:ext cx="3694176" cy="1353312"/>
          </a:xfrm>
          <a:prstGeom prst="bentConnector3">
            <a:avLst>
              <a:gd name="adj1" fmla="val 33911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Forbindelse: vinklet 27">
            <a:extLst>
              <a:ext uri="{FF2B5EF4-FFF2-40B4-BE49-F238E27FC236}">
                <a16:creationId xmlns:a16="http://schemas.microsoft.com/office/drawing/2014/main" id="{6A4194D5-E07C-4E64-B3D4-1BD627498AC6}"/>
              </a:ext>
            </a:extLst>
          </p:cNvPr>
          <p:cNvCxnSpPr>
            <a:cxnSpLocks/>
          </p:cNvCxnSpPr>
          <p:nvPr/>
        </p:nvCxnSpPr>
        <p:spPr>
          <a:xfrm flipV="1">
            <a:off x="1984248" y="1808690"/>
            <a:ext cx="2569464" cy="1207669"/>
          </a:xfrm>
          <a:prstGeom prst="bentConnector3">
            <a:avLst>
              <a:gd name="adj1" fmla="val 4750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Lige pilforbindelse 31">
            <a:extLst>
              <a:ext uri="{FF2B5EF4-FFF2-40B4-BE49-F238E27FC236}">
                <a16:creationId xmlns:a16="http://schemas.microsoft.com/office/drawing/2014/main" id="{78DBC819-D6FC-46E7-BD6B-F8C55440263C}"/>
              </a:ext>
            </a:extLst>
          </p:cNvPr>
          <p:cNvCxnSpPr/>
          <p:nvPr/>
        </p:nvCxnSpPr>
        <p:spPr>
          <a:xfrm flipV="1">
            <a:off x="1728216" y="2523744"/>
            <a:ext cx="4279392" cy="7997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Lige pilforbindelse 33">
            <a:extLst>
              <a:ext uri="{FF2B5EF4-FFF2-40B4-BE49-F238E27FC236}">
                <a16:creationId xmlns:a16="http://schemas.microsoft.com/office/drawing/2014/main" id="{82A4FC63-6E83-4778-8975-7DF0ABFEA710}"/>
              </a:ext>
            </a:extLst>
          </p:cNvPr>
          <p:cNvCxnSpPr/>
          <p:nvPr/>
        </p:nvCxnSpPr>
        <p:spPr>
          <a:xfrm flipV="1">
            <a:off x="1581912" y="3199190"/>
            <a:ext cx="2971800" cy="4218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Lige pilforbindelse 35">
            <a:extLst>
              <a:ext uri="{FF2B5EF4-FFF2-40B4-BE49-F238E27FC236}">
                <a16:creationId xmlns:a16="http://schemas.microsoft.com/office/drawing/2014/main" id="{15968745-06F7-49EE-A7F6-2DAF419BD11D}"/>
              </a:ext>
            </a:extLst>
          </p:cNvPr>
          <p:cNvCxnSpPr>
            <a:cxnSpLocks/>
          </p:cNvCxnSpPr>
          <p:nvPr/>
        </p:nvCxnSpPr>
        <p:spPr>
          <a:xfrm>
            <a:off x="1548473" y="3954175"/>
            <a:ext cx="5734679" cy="2656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ge pilforbindelse 41">
            <a:extLst>
              <a:ext uri="{FF2B5EF4-FFF2-40B4-BE49-F238E27FC236}">
                <a16:creationId xmlns:a16="http://schemas.microsoft.com/office/drawing/2014/main" id="{46A054FC-F3BA-4383-970F-6EC27E8CC7F5}"/>
              </a:ext>
            </a:extLst>
          </p:cNvPr>
          <p:cNvCxnSpPr>
            <a:cxnSpLocks/>
          </p:cNvCxnSpPr>
          <p:nvPr/>
        </p:nvCxnSpPr>
        <p:spPr>
          <a:xfrm flipH="1">
            <a:off x="6291072" y="1408176"/>
            <a:ext cx="3026664" cy="14630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Lige pilforbindelse 43">
            <a:extLst>
              <a:ext uri="{FF2B5EF4-FFF2-40B4-BE49-F238E27FC236}">
                <a16:creationId xmlns:a16="http://schemas.microsoft.com/office/drawing/2014/main" id="{4EDA6A41-D3D9-42FB-BEE0-58175D42AE06}"/>
              </a:ext>
            </a:extLst>
          </p:cNvPr>
          <p:cNvCxnSpPr>
            <a:cxnSpLocks/>
          </p:cNvCxnSpPr>
          <p:nvPr/>
        </p:nvCxnSpPr>
        <p:spPr>
          <a:xfrm flipH="1">
            <a:off x="8152598" y="1984249"/>
            <a:ext cx="1064556" cy="70869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kstfelt 44">
            <a:extLst>
              <a:ext uri="{FF2B5EF4-FFF2-40B4-BE49-F238E27FC236}">
                <a16:creationId xmlns:a16="http://schemas.microsoft.com/office/drawing/2014/main" id="{D3F07593-4EEA-4071-85E9-E672E3D65362}"/>
              </a:ext>
            </a:extLst>
          </p:cNvPr>
          <p:cNvSpPr txBox="1"/>
          <p:nvPr/>
        </p:nvSpPr>
        <p:spPr>
          <a:xfrm>
            <a:off x="9427464" y="3758184"/>
            <a:ext cx="1636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FF0000"/>
                </a:solidFill>
              </a:rPr>
              <a:t>Harlev (Stationsby) mangler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15DC0920-2013-47FE-A7C6-B3C545DAC8B4}"/>
              </a:ext>
            </a:extLst>
          </p:cNvPr>
          <p:cNvSpPr/>
          <p:nvPr/>
        </p:nvSpPr>
        <p:spPr>
          <a:xfrm>
            <a:off x="5394960" y="3323513"/>
            <a:ext cx="612648" cy="91015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48" name="Lige pilforbindelse 47">
            <a:extLst>
              <a:ext uri="{FF2B5EF4-FFF2-40B4-BE49-F238E27FC236}">
                <a16:creationId xmlns:a16="http://schemas.microsoft.com/office/drawing/2014/main" id="{7B2F294C-5BD7-462B-B66E-47DD698D8DB5}"/>
              </a:ext>
            </a:extLst>
          </p:cNvPr>
          <p:cNvCxnSpPr/>
          <p:nvPr/>
        </p:nvCxnSpPr>
        <p:spPr>
          <a:xfrm flipH="1" flipV="1">
            <a:off x="6163056" y="3758184"/>
            <a:ext cx="3264408" cy="1959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1" name="Tekstfelt 50">
            <a:extLst>
              <a:ext uri="{FF2B5EF4-FFF2-40B4-BE49-F238E27FC236}">
                <a16:creationId xmlns:a16="http://schemas.microsoft.com/office/drawing/2014/main" id="{D094EFA0-3150-409A-8CE8-8E165DAFBE65}"/>
              </a:ext>
            </a:extLst>
          </p:cNvPr>
          <p:cNvSpPr txBox="1"/>
          <p:nvPr/>
        </p:nvSpPr>
        <p:spPr>
          <a:xfrm>
            <a:off x="462708" y="231354"/>
            <a:ext cx="2512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Kort fra 1883</a:t>
            </a:r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672DD6F8-8ABF-4E0E-BDF8-B7F91777998D}"/>
              </a:ext>
            </a:extLst>
          </p:cNvPr>
          <p:cNvCxnSpPr/>
          <p:nvPr/>
        </p:nvCxnSpPr>
        <p:spPr>
          <a:xfrm>
            <a:off x="1641348" y="4219849"/>
            <a:ext cx="3556294" cy="3714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FD93DA48-E559-440A-ACBB-0215548C1BDB}"/>
              </a:ext>
            </a:extLst>
          </p:cNvPr>
          <p:cNvCxnSpPr/>
          <p:nvPr/>
        </p:nvCxnSpPr>
        <p:spPr>
          <a:xfrm>
            <a:off x="1641348" y="4488494"/>
            <a:ext cx="3134690" cy="5315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felt 21">
            <a:extLst>
              <a:ext uri="{FF2B5EF4-FFF2-40B4-BE49-F238E27FC236}">
                <a16:creationId xmlns:a16="http://schemas.microsoft.com/office/drawing/2014/main" id="{D78B3531-73AE-4C5D-A7FB-6958DADF7170}"/>
              </a:ext>
            </a:extLst>
          </p:cNvPr>
          <p:cNvSpPr txBox="1"/>
          <p:nvPr/>
        </p:nvSpPr>
        <p:spPr>
          <a:xfrm>
            <a:off x="152400" y="6391275"/>
            <a:ext cx="257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9686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48821C3-32B5-4CF1-8C76-E0D45F731E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8" t="6765" r="22768" b="871"/>
          <a:stretch/>
        </p:blipFill>
        <p:spPr>
          <a:xfrm>
            <a:off x="4554875" y="295274"/>
            <a:ext cx="5503527" cy="6276975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2C60C743-39CE-4502-AB3A-4E16F0814ED8}"/>
              </a:ext>
            </a:extLst>
          </p:cNvPr>
          <p:cNvSpPr txBox="1"/>
          <p:nvPr/>
        </p:nvSpPr>
        <p:spPr>
          <a:xfrm>
            <a:off x="390526" y="933450"/>
            <a:ext cx="3390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1966</a:t>
            </a:r>
          </a:p>
          <a:p>
            <a:r>
              <a:rPr lang="da-DK" sz="3200" dirty="0"/>
              <a:t>Framlev Korsvej</a:t>
            </a:r>
          </a:p>
          <a:p>
            <a:r>
              <a:rPr lang="da-DK" sz="3200" dirty="0"/>
              <a:t>Gartnerhaven </a:t>
            </a:r>
          </a:p>
          <a:p>
            <a:r>
              <a:rPr lang="da-DK" sz="3200" dirty="0"/>
              <a:t>nu Kornelvej</a:t>
            </a:r>
          </a:p>
          <a:p>
            <a:r>
              <a:rPr lang="da-DK" sz="3200" dirty="0"/>
              <a:t>Skolen</a:t>
            </a:r>
          </a:p>
          <a:p>
            <a:r>
              <a:rPr lang="da-DK" sz="3200" dirty="0"/>
              <a:t>Harlevgård</a:t>
            </a:r>
          </a:p>
          <a:p>
            <a:r>
              <a:rPr lang="da-DK" sz="3200" dirty="0"/>
              <a:t>Kraths gartneri nu Ådalsparken</a:t>
            </a:r>
          </a:p>
          <a:p>
            <a:endParaRPr lang="da-DK" sz="32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302649DD-7FE8-4F46-8110-0F58B9595C48}"/>
              </a:ext>
            </a:extLst>
          </p:cNvPr>
          <p:cNvSpPr txBox="1"/>
          <p:nvPr/>
        </p:nvSpPr>
        <p:spPr>
          <a:xfrm>
            <a:off x="1238250" y="1181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4C3A8ADE-5EE4-4507-AD53-E26D1575079C}"/>
              </a:ext>
            </a:extLst>
          </p:cNvPr>
          <p:cNvCxnSpPr/>
          <p:nvPr/>
        </p:nvCxnSpPr>
        <p:spPr>
          <a:xfrm flipV="1">
            <a:off x="3495675" y="1114425"/>
            <a:ext cx="3695700" cy="609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F558F876-C3DB-4A4B-8396-17AF80B18A74}"/>
              </a:ext>
            </a:extLst>
          </p:cNvPr>
          <p:cNvCxnSpPr/>
          <p:nvPr/>
        </p:nvCxnSpPr>
        <p:spPr>
          <a:xfrm flipV="1">
            <a:off x="3067050" y="2352675"/>
            <a:ext cx="3819525" cy="1428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7641C7EB-8D1E-4AEF-8832-626F131322D1}"/>
              </a:ext>
            </a:extLst>
          </p:cNvPr>
          <p:cNvCxnSpPr/>
          <p:nvPr/>
        </p:nvCxnSpPr>
        <p:spPr>
          <a:xfrm flipV="1">
            <a:off x="2276475" y="2962275"/>
            <a:ext cx="4562475" cy="257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B579016D-69E3-45FF-8210-CD3AA5BCE90D}"/>
              </a:ext>
            </a:extLst>
          </p:cNvPr>
          <p:cNvCxnSpPr>
            <a:cxnSpLocks/>
          </p:cNvCxnSpPr>
          <p:nvPr/>
        </p:nvCxnSpPr>
        <p:spPr>
          <a:xfrm>
            <a:off x="3257550" y="3543300"/>
            <a:ext cx="4724400" cy="4762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E8AE401C-A02C-45C6-9EEB-6E42F14E462F}"/>
              </a:ext>
            </a:extLst>
          </p:cNvPr>
          <p:cNvCxnSpPr/>
          <p:nvPr/>
        </p:nvCxnSpPr>
        <p:spPr>
          <a:xfrm>
            <a:off x="2876550" y="4486275"/>
            <a:ext cx="3438525" cy="16097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kstfelt 10">
            <a:extLst>
              <a:ext uri="{FF2B5EF4-FFF2-40B4-BE49-F238E27FC236}">
                <a16:creationId xmlns:a16="http://schemas.microsoft.com/office/drawing/2014/main" id="{8C4B6D15-AE32-469F-AC05-B68426970EF7}"/>
              </a:ext>
            </a:extLst>
          </p:cNvPr>
          <p:cNvSpPr txBox="1"/>
          <p:nvPr/>
        </p:nvSpPr>
        <p:spPr>
          <a:xfrm>
            <a:off x="152400" y="6391275"/>
            <a:ext cx="5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71774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E9C02A4-E7EE-4EBA-9845-C06CA23AB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6" r="23382" b="13080"/>
          <a:stretch/>
        </p:blipFill>
        <p:spPr bwMode="auto">
          <a:xfrm>
            <a:off x="5521124" y="289367"/>
            <a:ext cx="6099858" cy="596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58F9BA01-9434-4BC5-97BF-93D9381D98CE}"/>
              </a:ext>
            </a:extLst>
          </p:cNvPr>
          <p:cNvSpPr txBox="1"/>
          <p:nvPr/>
        </p:nvSpPr>
        <p:spPr>
          <a:xfrm>
            <a:off x="1099595" y="1064871"/>
            <a:ext cx="2013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1991</a:t>
            </a:r>
          </a:p>
          <a:p>
            <a:endParaRPr lang="da-DK" sz="32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09355ABE-D652-4751-8CFD-86ED33653BF1}"/>
              </a:ext>
            </a:extLst>
          </p:cNvPr>
          <p:cNvSpPr txBox="1"/>
          <p:nvPr/>
        </p:nvSpPr>
        <p:spPr>
          <a:xfrm>
            <a:off x="152400" y="6391275"/>
            <a:ext cx="56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49084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foto, himmel, bygning&#10;&#10;Automatisk oprettet beskrivelse">
            <a:extLst>
              <a:ext uri="{FF2B5EF4-FFF2-40B4-BE49-F238E27FC236}">
                <a16:creationId xmlns:a16="http://schemas.microsoft.com/office/drawing/2014/main" id="{9BBDBAB9-1977-4255-BD03-3969E3717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727" y="456217"/>
            <a:ext cx="8583049" cy="6146714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D1AEF162-D80E-4F50-A12D-704432C416D0}"/>
              </a:ext>
            </a:extLst>
          </p:cNvPr>
          <p:cNvSpPr txBox="1"/>
          <p:nvPr/>
        </p:nvSpPr>
        <p:spPr>
          <a:xfrm>
            <a:off x="498253" y="326623"/>
            <a:ext cx="2326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1955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17BBB842-6FBF-4E9D-B067-1B14B81D874A}"/>
              </a:ext>
            </a:extLst>
          </p:cNvPr>
          <p:cNvSpPr txBox="1"/>
          <p:nvPr/>
        </p:nvSpPr>
        <p:spPr>
          <a:xfrm>
            <a:off x="152400" y="6391275"/>
            <a:ext cx="485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32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72845095-433D-4B48-8482-63BA8AF57395}"/>
              </a:ext>
            </a:extLst>
          </p:cNvPr>
          <p:cNvSpPr txBox="1"/>
          <p:nvPr/>
        </p:nvSpPr>
        <p:spPr>
          <a:xfrm>
            <a:off x="152400" y="1340022"/>
            <a:ext cx="29622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err="1"/>
              <a:t>Næshøjgaard</a:t>
            </a:r>
            <a:endParaRPr lang="da-DK" sz="3200" dirty="0"/>
          </a:p>
          <a:p>
            <a:r>
              <a:rPr lang="da-DK" sz="3200" dirty="0"/>
              <a:t>Mejeriet</a:t>
            </a:r>
          </a:p>
          <a:p>
            <a:r>
              <a:rPr lang="da-DK" sz="3200" dirty="0"/>
              <a:t>Stationen</a:t>
            </a:r>
          </a:p>
          <a:p>
            <a:r>
              <a:rPr lang="da-DK" sz="3200" dirty="0"/>
              <a:t>Banen</a:t>
            </a:r>
          </a:p>
        </p:txBody>
      </p: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8E23EFCE-0B1F-418E-A427-283D9100FCEF}"/>
              </a:ext>
            </a:extLst>
          </p:cNvPr>
          <p:cNvCxnSpPr/>
          <p:nvPr/>
        </p:nvCxnSpPr>
        <p:spPr>
          <a:xfrm flipV="1">
            <a:off x="2962275" y="1524000"/>
            <a:ext cx="6257925" cy="76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867B8C65-1BE6-420E-B174-2611F7524F71}"/>
              </a:ext>
            </a:extLst>
          </p:cNvPr>
          <p:cNvCxnSpPr/>
          <p:nvPr/>
        </p:nvCxnSpPr>
        <p:spPr>
          <a:xfrm>
            <a:off x="2447925" y="2143125"/>
            <a:ext cx="6267450" cy="1428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91D52862-8C66-49CE-909D-00EBE2A7268A}"/>
              </a:ext>
            </a:extLst>
          </p:cNvPr>
          <p:cNvCxnSpPr/>
          <p:nvPr/>
        </p:nvCxnSpPr>
        <p:spPr>
          <a:xfrm>
            <a:off x="2105025" y="2600325"/>
            <a:ext cx="5267325" cy="228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0C559848-9E68-4D57-8B98-E9FECF5A915C}"/>
              </a:ext>
            </a:extLst>
          </p:cNvPr>
          <p:cNvCxnSpPr/>
          <p:nvPr/>
        </p:nvCxnSpPr>
        <p:spPr>
          <a:xfrm>
            <a:off x="1781175" y="3089103"/>
            <a:ext cx="18669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Forbindelse: vinklet 19">
            <a:extLst>
              <a:ext uri="{FF2B5EF4-FFF2-40B4-BE49-F238E27FC236}">
                <a16:creationId xmlns:a16="http://schemas.microsoft.com/office/drawing/2014/main" id="{0ABAAA5A-8726-42F5-A2AA-20AEC6351D7E}"/>
              </a:ext>
            </a:extLst>
          </p:cNvPr>
          <p:cNvCxnSpPr>
            <a:cxnSpLocks/>
          </p:cNvCxnSpPr>
          <p:nvPr/>
        </p:nvCxnSpPr>
        <p:spPr>
          <a:xfrm flipV="1">
            <a:off x="1781175" y="2546178"/>
            <a:ext cx="8620125" cy="720897"/>
          </a:xfrm>
          <a:prstGeom prst="bentConnector3">
            <a:avLst>
              <a:gd name="adj1" fmla="val 95304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1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2CB3554B-44A1-42A8-A94E-3AB0749C7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7439" r="21521" b="10316"/>
          <a:stretch/>
        </p:blipFill>
        <p:spPr bwMode="auto">
          <a:xfrm>
            <a:off x="4389120" y="500512"/>
            <a:ext cx="6641431" cy="61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Lige pilforbindelse 2">
            <a:extLst>
              <a:ext uri="{FF2B5EF4-FFF2-40B4-BE49-F238E27FC236}">
                <a16:creationId xmlns:a16="http://schemas.microsoft.com/office/drawing/2014/main" id="{B96A644D-9E24-4AE0-99E4-71E51EDB58AE}"/>
              </a:ext>
            </a:extLst>
          </p:cNvPr>
          <p:cNvCxnSpPr>
            <a:cxnSpLocks/>
          </p:cNvCxnSpPr>
          <p:nvPr/>
        </p:nvCxnSpPr>
        <p:spPr>
          <a:xfrm>
            <a:off x="3891815" y="3060834"/>
            <a:ext cx="3510012" cy="17517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kstfelt 4">
            <a:extLst>
              <a:ext uri="{FF2B5EF4-FFF2-40B4-BE49-F238E27FC236}">
                <a16:creationId xmlns:a16="http://schemas.microsoft.com/office/drawing/2014/main" id="{DF8FD732-1648-4BC8-8511-5B28503F267B}"/>
              </a:ext>
            </a:extLst>
          </p:cNvPr>
          <p:cNvSpPr txBox="1"/>
          <p:nvPr/>
        </p:nvSpPr>
        <p:spPr>
          <a:xfrm>
            <a:off x="750772" y="1289785"/>
            <a:ext cx="3262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195x</a:t>
            </a:r>
          </a:p>
          <a:p>
            <a:r>
              <a:rPr lang="da-DK" sz="3200" dirty="0"/>
              <a:t>Vestervej med</a:t>
            </a:r>
          </a:p>
          <a:p>
            <a:r>
              <a:rPr lang="da-DK" sz="3200" dirty="0"/>
              <a:t>Slagter Fogh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07F6E3E-F15A-47FF-89C1-099FB402754A}"/>
              </a:ext>
            </a:extLst>
          </p:cNvPr>
          <p:cNvSpPr txBox="1"/>
          <p:nvPr/>
        </p:nvSpPr>
        <p:spPr>
          <a:xfrm>
            <a:off x="152400" y="6391275"/>
            <a:ext cx="43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47124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B611BF7-A1CB-4215-8CC9-81D8ECC4E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7" t="499" r="24619" b="30357"/>
          <a:stretch/>
        </p:blipFill>
        <p:spPr bwMode="auto">
          <a:xfrm>
            <a:off x="4555157" y="336885"/>
            <a:ext cx="7524549" cy="624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FA744A54-0B9B-49AF-837C-0E5D8A5A7F5E}"/>
              </a:ext>
            </a:extLst>
          </p:cNvPr>
          <p:cNvSpPr txBox="1"/>
          <p:nvPr/>
        </p:nvSpPr>
        <p:spPr>
          <a:xfrm>
            <a:off x="539015" y="707457"/>
            <a:ext cx="35709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1981</a:t>
            </a:r>
          </a:p>
          <a:p>
            <a:r>
              <a:rPr lang="da-DK" sz="3200" dirty="0"/>
              <a:t>Motorvej in spe</a:t>
            </a:r>
          </a:p>
          <a:p>
            <a:endParaRPr lang="da-DK" sz="3200" dirty="0"/>
          </a:p>
          <a:p>
            <a:r>
              <a:rPr lang="da-DK" sz="3200" dirty="0"/>
              <a:t>Omfartsvejen</a:t>
            </a:r>
          </a:p>
          <a:p>
            <a:endParaRPr lang="da-DK" sz="3200" dirty="0"/>
          </a:p>
          <a:p>
            <a:r>
              <a:rPr lang="da-DK" sz="3200" dirty="0"/>
              <a:t>Korsvejen</a:t>
            </a:r>
          </a:p>
          <a:p>
            <a:endParaRPr lang="da-DK" sz="3200" dirty="0"/>
          </a:p>
          <a:p>
            <a:r>
              <a:rPr lang="da-DK" sz="3200" dirty="0"/>
              <a:t>”Blomsterhaven”</a:t>
            </a:r>
          </a:p>
        </p:txBody>
      </p:sp>
      <p:cxnSp>
        <p:nvCxnSpPr>
          <p:cNvPr id="4" name="Lige pilforbindelse 3">
            <a:extLst>
              <a:ext uri="{FF2B5EF4-FFF2-40B4-BE49-F238E27FC236}">
                <a16:creationId xmlns:a16="http://schemas.microsoft.com/office/drawing/2014/main" id="{C66D2CC3-B08A-4CAF-9401-995A8981E48A}"/>
              </a:ext>
            </a:extLst>
          </p:cNvPr>
          <p:cNvCxnSpPr/>
          <p:nvPr/>
        </p:nvCxnSpPr>
        <p:spPr>
          <a:xfrm flipV="1">
            <a:off x="3773103" y="1472665"/>
            <a:ext cx="4485373" cy="1251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8D772F0F-ECFD-4C1F-8FBD-7B578011E235}"/>
              </a:ext>
            </a:extLst>
          </p:cNvPr>
          <p:cNvCxnSpPr/>
          <p:nvPr/>
        </p:nvCxnSpPr>
        <p:spPr>
          <a:xfrm flipV="1">
            <a:off x="3493971" y="2030931"/>
            <a:ext cx="4764505" cy="5197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F296E9E5-843D-45DE-AFA7-25F1E7DDC5B3}"/>
              </a:ext>
            </a:extLst>
          </p:cNvPr>
          <p:cNvCxnSpPr/>
          <p:nvPr/>
        </p:nvCxnSpPr>
        <p:spPr>
          <a:xfrm flipV="1">
            <a:off x="2723949" y="3262964"/>
            <a:ext cx="5794409" cy="2695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FD4A518E-6B93-407C-A3B1-3EA575BE55E7}"/>
              </a:ext>
            </a:extLst>
          </p:cNvPr>
          <p:cNvCxnSpPr/>
          <p:nvPr/>
        </p:nvCxnSpPr>
        <p:spPr>
          <a:xfrm flipV="1">
            <a:off x="3753853" y="3859731"/>
            <a:ext cx="2646947" cy="5871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kstfelt 8">
            <a:extLst>
              <a:ext uri="{FF2B5EF4-FFF2-40B4-BE49-F238E27FC236}">
                <a16:creationId xmlns:a16="http://schemas.microsoft.com/office/drawing/2014/main" id="{71241F82-FFB3-4E65-89CE-E6CA88254A6E}"/>
              </a:ext>
            </a:extLst>
          </p:cNvPr>
          <p:cNvSpPr txBox="1"/>
          <p:nvPr/>
        </p:nvSpPr>
        <p:spPr>
          <a:xfrm>
            <a:off x="152400" y="6391275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153512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" name="Tekstfelt 3">
            <a:extLst>
              <a:ext uri="{FF2B5EF4-FFF2-40B4-BE49-F238E27FC236}">
                <a16:creationId xmlns:a16="http://schemas.microsoft.com/office/drawing/2014/main" id="{FBBCCCBF-67BC-4982-A6CA-E2731D881EB4}"/>
              </a:ext>
            </a:extLst>
          </p:cNvPr>
          <p:cNvSpPr txBox="1"/>
          <p:nvPr/>
        </p:nvSpPr>
        <p:spPr>
          <a:xfrm>
            <a:off x="668867" y="1678666"/>
            <a:ext cx="2756721" cy="6414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latin typeface="+mj-lt"/>
                <a:ea typeface="+mj-ea"/>
                <a:cs typeface="+mj-cs"/>
              </a:rPr>
              <a:t>2019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6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8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4601FA0-7124-4BB4-AF8F-C0B7F0A8C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138" y="356904"/>
            <a:ext cx="6275329" cy="6351394"/>
          </a:xfrm>
          <a:prstGeom prst="rect">
            <a:avLst/>
          </a:prstGeom>
        </p:spPr>
      </p:pic>
      <p:sp>
        <p:nvSpPr>
          <p:cNvPr id="24" name="Tekstfelt 23">
            <a:extLst>
              <a:ext uri="{FF2B5EF4-FFF2-40B4-BE49-F238E27FC236}">
                <a16:creationId xmlns:a16="http://schemas.microsoft.com/office/drawing/2014/main" id="{9C4CB3F3-40CE-4252-B353-26C67DB61127}"/>
              </a:ext>
            </a:extLst>
          </p:cNvPr>
          <p:cNvSpPr txBox="1"/>
          <p:nvPr/>
        </p:nvSpPr>
        <p:spPr>
          <a:xfrm>
            <a:off x="152400" y="6391275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68948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484967-256C-4C97-AAF1-380F9B737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" y="981783"/>
            <a:ext cx="2320638" cy="996923"/>
          </a:xfrm>
        </p:spPr>
        <p:txBody>
          <a:bodyPr/>
          <a:lstStyle/>
          <a:p>
            <a:pPr algn="ctr"/>
            <a:r>
              <a:rPr lang="da-DK" sz="3200" dirty="0">
                <a:solidFill>
                  <a:schemeClr val="tx1"/>
                </a:solidFill>
              </a:rPr>
              <a:t>Harlev sogn 1840</a:t>
            </a:r>
          </a:p>
        </p:txBody>
      </p:sp>
      <p:pic>
        <p:nvPicPr>
          <p:cNvPr id="5" name="Billede 4" descr="Et billede, der indeholder tekst, kort&#10;&#10;Automatisk oprettet beskrivelse">
            <a:extLst>
              <a:ext uri="{FF2B5EF4-FFF2-40B4-BE49-F238E27FC236}">
                <a16:creationId xmlns:a16="http://schemas.microsoft.com/office/drawing/2014/main" id="{398FA67F-A1AA-4879-8C28-2176018654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" t="7953" r="2125"/>
          <a:stretch/>
        </p:blipFill>
        <p:spPr>
          <a:xfrm>
            <a:off x="2455431" y="411480"/>
            <a:ext cx="9557500" cy="612648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1D074812-D1CC-4F8C-83B6-892CFB27F6E5}"/>
              </a:ext>
            </a:extLst>
          </p:cNvPr>
          <p:cNvSpPr txBox="1"/>
          <p:nvPr/>
        </p:nvSpPr>
        <p:spPr>
          <a:xfrm>
            <a:off x="297180" y="2823210"/>
            <a:ext cx="1771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Taastrup</a:t>
            </a:r>
          </a:p>
          <a:p>
            <a:endParaRPr lang="da-DK" sz="3200" dirty="0"/>
          </a:p>
          <a:p>
            <a:r>
              <a:rPr lang="da-DK" sz="3200" dirty="0"/>
              <a:t>Harlev</a:t>
            </a:r>
          </a:p>
          <a:p>
            <a:endParaRPr lang="da-DK" sz="3200" dirty="0"/>
          </a:p>
          <a:p>
            <a:r>
              <a:rPr lang="da-DK" sz="3200" dirty="0"/>
              <a:t>Skibby</a:t>
            </a:r>
          </a:p>
        </p:txBody>
      </p: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0E5061AA-3C7C-43CC-9250-CFB2BF16B30A}"/>
              </a:ext>
            </a:extLst>
          </p:cNvPr>
          <p:cNvCxnSpPr/>
          <p:nvPr/>
        </p:nvCxnSpPr>
        <p:spPr>
          <a:xfrm>
            <a:off x="2160270" y="3028950"/>
            <a:ext cx="229743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DAF1FF87-F3F4-46FD-BED5-9B6D45A6FEBC}"/>
              </a:ext>
            </a:extLst>
          </p:cNvPr>
          <p:cNvCxnSpPr/>
          <p:nvPr/>
        </p:nvCxnSpPr>
        <p:spPr>
          <a:xfrm flipV="1">
            <a:off x="2377788" y="3028950"/>
            <a:ext cx="3865850" cy="107153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FDFD83CC-4587-4FB4-A52F-2CBBC9F53CF2}"/>
              </a:ext>
            </a:extLst>
          </p:cNvPr>
          <p:cNvCxnSpPr/>
          <p:nvPr/>
        </p:nvCxnSpPr>
        <p:spPr>
          <a:xfrm flipV="1">
            <a:off x="2068830" y="3843338"/>
            <a:ext cx="6803708" cy="130016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felt 8">
            <a:extLst>
              <a:ext uri="{FF2B5EF4-FFF2-40B4-BE49-F238E27FC236}">
                <a16:creationId xmlns:a16="http://schemas.microsoft.com/office/drawing/2014/main" id="{00E0234E-46E9-4D02-8E73-8D37CDF44D2D}"/>
              </a:ext>
            </a:extLst>
          </p:cNvPr>
          <p:cNvSpPr txBox="1"/>
          <p:nvPr/>
        </p:nvSpPr>
        <p:spPr>
          <a:xfrm>
            <a:off x="152400" y="6391275"/>
            <a:ext cx="257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8313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kort&#10;&#10;Automatisk oprettet beskrivelse">
            <a:extLst>
              <a:ext uri="{FF2B5EF4-FFF2-40B4-BE49-F238E27FC236}">
                <a16:creationId xmlns:a16="http://schemas.microsoft.com/office/drawing/2014/main" id="{361504FC-7575-490D-9E7A-2A1B9A6EE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28" y="132065"/>
            <a:ext cx="7038058" cy="6593869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DD743BCC-21C3-482A-8E2C-67A2F0230A94}"/>
              </a:ext>
            </a:extLst>
          </p:cNvPr>
          <p:cNvSpPr/>
          <p:nvPr/>
        </p:nvSpPr>
        <p:spPr>
          <a:xfrm>
            <a:off x="603599" y="958334"/>
            <a:ext cx="260520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sz="3200" dirty="0"/>
              <a:t>Framlev sogn</a:t>
            </a:r>
          </a:p>
          <a:p>
            <a:pPr algn="ctr"/>
            <a:r>
              <a:rPr lang="da-DK" sz="3200" dirty="0"/>
              <a:t> 1840(?)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412F029-8DA5-4684-B739-88674085BA93}"/>
              </a:ext>
            </a:extLst>
          </p:cNvPr>
          <p:cNvSpPr txBox="1"/>
          <p:nvPr/>
        </p:nvSpPr>
        <p:spPr>
          <a:xfrm>
            <a:off x="685800" y="2800350"/>
            <a:ext cx="231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Hørslev Bol</a:t>
            </a:r>
          </a:p>
          <a:p>
            <a:r>
              <a:rPr lang="da-DK" sz="3200" dirty="0"/>
              <a:t>Hørslev</a:t>
            </a:r>
          </a:p>
          <a:p>
            <a:endParaRPr lang="da-DK" sz="3200" dirty="0"/>
          </a:p>
          <a:p>
            <a:r>
              <a:rPr lang="da-DK" sz="3200" dirty="0"/>
              <a:t>Labing</a:t>
            </a:r>
          </a:p>
          <a:p>
            <a:r>
              <a:rPr lang="da-DK" sz="3200" dirty="0"/>
              <a:t>Lillering</a:t>
            </a:r>
          </a:p>
          <a:p>
            <a:r>
              <a:rPr lang="da-DK" sz="3200" dirty="0"/>
              <a:t>Framlev</a:t>
            </a:r>
          </a:p>
          <a:p>
            <a:endParaRPr lang="da-DK" sz="3200" dirty="0"/>
          </a:p>
        </p:txBody>
      </p:sp>
      <p:cxnSp>
        <p:nvCxnSpPr>
          <p:cNvPr id="6" name="Forbindelse: vinklet 5">
            <a:extLst>
              <a:ext uri="{FF2B5EF4-FFF2-40B4-BE49-F238E27FC236}">
                <a16:creationId xmlns:a16="http://schemas.microsoft.com/office/drawing/2014/main" id="{F1324A4B-69F3-48A1-8DBF-90472AA08207}"/>
              </a:ext>
            </a:extLst>
          </p:cNvPr>
          <p:cNvCxnSpPr>
            <a:cxnSpLocks/>
          </p:cNvCxnSpPr>
          <p:nvPr/>
        </p:nvCxnSpPr>
        <p:spPr>
          <a:xfrm flipV="1">
            <a:off x="3000375" y="2557463"/>
            <a:ext cx="3971925" cy="528637"/>
          </a:xfrm>
          <a:prstGeom prst="bentConnector3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Forbindelse: vinklet 8">
            <a:extLst>
              <a:ext uri="{FF2B5EF4-FFF2-40B4-BE49-F238E27FC236}">
                <a16:creationId xmlns:a16="http://schemas.microsoft.com/office/drawing/2014/main" id="{A1051839-F820-4228-80A2-58494328D321}"/>
              </a:ext>
            </a:extLst>
          </p:cNvPr>
          <p:cNvCxnSpPr>
            <a:cxnSpLocks/>
          </p:cNvCxnSpPr>
          <p:nvPr/>
        </p:nvCxnSpPr>
        <p:spPr>
          <a:xfrm flipV="1">
            <a:off x="2657475" y="2742450"/>
            <a:ext cx="5975792" cy="829426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54BD430C-0A29-46D1-8D34-6E99EF4B287E}"/>
              </a:ext>
            </a:extLst>
          </p:cNvPr>
          <p:cNvCxnSpPr/>
          <p:nvPr/>
        </p:nvCxnSpPr>
        <p:spPr>
          <a:xfrm flipV="1">
            <a:off x="2428875" y="2557463"/>
            <a:ext cx="7458075" cy="201876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pilforbindelse 16">
            <a:extLst>
              <a:ext uri="{FF2B5EF4-FFF2-40B4-BE49-F238E27FC236}">
                <a16:creationId xmlns:a16="http://schemas.microsoft.com/office/drawing/2014/main" id="{F4A5EEA9-6833-4BD1-9273-F1A4C94EB44A}"/>
              </a:ext>
            </a:extLst>
          </p:cNvPr>
          <p:cNvCxnSpPr/>
          <p:nvPr/>
        </p:nvCxnSpPr>
        <p:spPr>
          <a:xfrm flipV="1">
            <a:off x="2773259" y="4380430"/>
            <a:ext cx="4071938" cy="71437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Forbindelse: vinklet 20">
            <a:extLst>
              <a:ext uri="{FF2B5EF4-FFF2-40B4-BE49-F238E27FC236}">
                <a16:creationId xmlns:a16="http://schemas.microsoft.com/office/drawing/2014/main" id="{6F905EAD-7582-42B3-96CD-75AD47B645C0}"/>
              </a:ext>
            </a:extLst>
          </p:cNvPr>
          <p:cNvCxnSpPr>
            <a:cxnSpLocks/>
          </p:cNvCxnSpPr>
          <p:nvPr/>
        </p:nvCxnSpPr>
        <p:spPr>
          <a:xfrm flipV="1">
            <a:off x="3000375" y="4003995"/>
            <a:ext cx="6886575" cy="1668162"/>
          </a:xfrm>
          <a:prstGeom prst="bentConnector3">
            <a:avLst>
              <a:gd name="adj1" fmla="val 85892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felt 9">
            <a:extLst>
              <a:ext uri="{FF2B5EF4-FFF2-40B4-BE49-F238E27FC236}">
                <a16:creationId xmlns:a16="http://schemas.microsoft.com/office/drawing/2014/main" id="{7D0471B8-7CD2-4FDA-82D2-DAA01B933575}"/>
              </a:ext>
            </a:extLst>
          </p:cNvPr>
          <p:cNvSpPr txBox="1"/>
          <p:nvPr/>
        </p:nvSpPr>
        <p:spPr>
          <a:xfrm>
            <a:off x="152400" y="6391275"/>
            <a:ext cx="257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4103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kort&#10;&#10;Automatisk oprettet beskrivelse">
            <a:extLst>
              <a:ext uri="{FF2B5EF4-FFF2-40B4-BE49-F238E27FC236}">
                <a16:creationId xmlns:a16="http://schemas.microsoft.com/office/drawing/2014/main" id="{CB3B5194-98D9-4740-9166-CD5B501A4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48" y="357254"/>
            <a:ext cx="6762874" cy="6120548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F4287EFC-7E56-4CA4-B721-B69003CF310E}"/>
              </a:ext>
            </a:extLst>
          </p:cNvPr>
          <p:cNvSpPr txBox="1"/>
          <p:nvPr/>
        </p:nvSpPr>
        <p:spPr>
          <a:xfrm>
            <a:off x="305188" y="248851"/>
            <a:ext cx="3891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Kortet er fra1883.</a:t>
            </a:r>
          </a:p>
          <a:p>
            <a:r>
              <a:rPr lang="da-DK" dirty="0"/>
              <a:t>Den fremtidige Hammelbane </a:t>
            </a:r>
          </a:p>
          <a:p>
            <a:r>
              <a:rPr lang="da-DK" dirty="0"/>
              <a:t>er indtegnet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A2BAE0F-1DFF-496B-9F02-786AC75BE0D1}"/>
              </a:ext>
            </a:extLst>
          </p:cNvPr>
          <p:cNvSpPr txBox="1"/>
          <p:nvPr/>
        </p:nvSpPr>
        <p:spPr>
          <a:xfrm>
            <a:off x="519520" y="3953784"/>
            <a:ext cx="185651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/>
              <a:t>Jernbaneloven af 8. maj 1894</a:t>
            </a:r>
            <a:r>
              <a:rPr lang="da-DK" sz="1400" dirty="0"/>
              <a:t> – Lov nr. 88 om anlæg og drift af private jernbaner - er en af de tre store jernbanelove fra 1894, 1908 og 1918, der indeholdt hjemmel til anlæg og drift af de fleste danske </a:t>
            </a:r>
            <a:r>
              <a:rPr lang="da-DK" sz="14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privatbaner</a:t>
            </a:r>
            <a:r>
              <a:rPr lang="da-DK" sz="1400" u="sng" dirty="0"/>
              <a:t>.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F7A3F9DB-48A4-4342-8066-0D9459E1981F}"/>
              </a:ext>
            </a:extLst>
          </p:cNvPr>
          <p:cNvSpPr txBox="1"/>
          <p:nvPr/>
        </p:nvSpPr>
        <p:spPr>
          <a:xfrm>
            <a:off x="714578" y="1289952"/>
            <a:ext cx="26208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/>
              <a:t>Næshøjgård</a:t>
            </a:r>
          </a:p>
          <a:p>
            <a:endParaRPr lang="da-DK" sz="3200" dirty="0"/>
          </a:p>
          <a:p>
            <a:r>
              <a:rPr lang="da-DK" sz="3200" dirty="0"/>
              <a:t>Harlevgård</a:t>
            </a:r>
          </a:p>
          <a:p>
            <a:endParaRPr lang="da-DK" sz="3200" dirty="0"/>
          </a:p>
          <a:p>
            <a:r>
              <a:rPr lang="da-DK" sz="3200" dirty="0"/>
              <a:t>Stationen</a:t>
            </a:r>
          </a:p>
          <a:p>
            <a:endParaRPr lang="da-DK" sz="3200" dirty="0"/>
          </a:p>
        </p:txBody>
      </p: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088E09BA-6CDB-4737-A483-0C5714DF8BA7}"/>
              </a:ext>
            </a:extLst>
          </p:cNvPr>
          <p:cNvCxnSpPr>
            <a:cxnSpLocks/>
          </p:cNvCxnSpPr>
          <p:nvPr/>
        </p:nvCxnSpPr>
        <p:spPr>
          <a:xfrm>
            <a:off x="3176337" y="1713297"/>
            <a:ext cx="3339966" cy="8014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E0FF3B70-C9B2-4CDB-A3EA-41E7EF1247B7}"/>
              </a:ext>
            </a:extLst>
          </p:cNvPr>
          <p:cNvCxnSpPr/>
          <p:nvPr/>
        </p:nvCxnSpPr>
        <p:spPr>
          <a:xfrm>
            <a:off x="3012707" y="2627697"/>
            <a:ext cx="4215866" cy="8013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5D3E0A77-9C70-4A22-94AB-CB3F6213B182}"/>
              </a:ext>
            </a:extLst>
          </p:cNvPr>
          <p:cNvCxnSpPr>
            <a:cxnSpLocks/>
          </p:cNvCxnSpPr>
          <p:nvPr/>
        </p:nvCxnSpPr>
        <p:spPr>
          <a:xfrm>
            <a:off x="2723949" y="3682106"/>
            <a:ext cx="3792354" cy="2257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kstfelt 9">
            <a:extLst>
              <a:ext uri="{FF2B5EF4-FFF2-40B4-BE49-F238E27FC236}">
                <a16:creationId xmlns:a16="http://schemas.microsoft.com/office/drawing/2014/main" id="{8EA1E7FA-BEA7-4BD0-BE4D-1764BB8B9355}"/>
              </a:ext>
            </a:extLst>
          </p:cNvPr>
          <p:cNvSpPr txBox="1"/>
          <p:nvPr/>
        </p:nvSpPr>
        <p:spPr>
          <a:xfrm>
            <a:off x="152400" y="6391275"/>
            <a:ext cx="257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4320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ekst, kort&#10;&#10;Automatisk oprettet beskrivelse">
            <a:extLst>
              <a:ext uri="{FF2B5EF4-FFF2-40B4-BE49-F238E27FC236}">
                <a16:creationId xmlns:a16="http://schemas.microsoft.com/office/drawing/2014/main" id="{55D3F0FA-5D84-4546-B3D3-A10F88BD9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73" y="281077"/>
            <a:ext cx="5827771" cy="5930614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E46045B5-10C6-4237-AFF7-F04C78F0FB87}"/>
              </a:ext>
            </a:extLst>
          </p:cNvPr>
          <p:cNvSpPr txBox="1"/>
          <p:nvPr/>
        </p:nvSpPr>
        <p:spPr>
          <a:xfrm>
            <a:off x="666750" y="1295400"/>
            <a:ext cx="33909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/>
              <a:t>1902</a:t>
            </a:r>
          </a:p>
          <a:p>
            <a:r>
              <a:rPr lang="da-DK" sz="4000" dirty="0"/>
              <a:t>Framlev</a:t>
            </a:r>
          </a:p>
          <a:p>
            <a:r>
              <a:rPr lang="da-DK" sz="4000" dirty="0"/>
              <a:t>Korsvejen</a:t>
            </a:r>
          </a:p>
          <a:p>
            <a:r>
              <a:rPr lang="da-DK" sz="4000" dirty="0"/>
              <a:t>Stationen</a:t>
            </a:r>
          </a:p>
          <a:p>
            <a:r>
              <a:rPr lang="da-DK" sz="4000" dirty="0"/>
              <a:t>Harlev</a:t>
            </a:r>
          </a:p>
        </p:txBody>
      </p:sp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468DFCDE-8CF3-45ED-8A79-0A2B0361B65E}"/>
              </a:ext>
            </a:extLst>
          </p:cNvPr>
          <p:cNvCxnSpPr/>
          <p:nvPr/>
        </p:nvCxnSpPr>
        <p:spPr>
          <a:xfrm flipV="1">
            <a:off x="2781300" y="1078274"/>
            <a:ext cx="4286250" cy="1257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26E492F6-3C7B-4C5C-ADA4-DCEDC3B73F5A}"/>
              </a:ext>
            </a:extLst>
          </p:cNvPr>
          <p:cNvCxnSpPr/>
          <p:nvPr/>
        </p:nvCxnSpPr>
        <p:spPr>
          <a:xfrm flipV="1">
            <a:off x="3181350" y="1866900"/>
            <a:ext cx="4019550" cy="10135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F4881E82-6870-4091-BB1E-027C12E360B0}"/>
              </a:ext>
            </a:extLst>
          </p:cNvPr>
          <p:cNvCxnSpPr/>
          <p:nvPr/>
        </p:nvCxnSpPr>
        <p:spPr>
          <a:xfrm>
            <a:off x="3009900" y="3429000"/>
            <a:ext cx="36576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BC33A6AD-C29C-4318-995F-233DB87102DB}"/>
              </a:ext>
            </a:extLst>
          </p:cNvPr>
          <p:cNvCxnSpPr/>
          <p:nvPr/>
        </p:nvCxnSpPr>
        <p:spPr>
          <a:xfrm>
            <a:off x="2362200" y="4133850"/>
            <a:ext cx="5124450" cy="9525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kstfelt 7">
            <a:extLst>
              <a:ext uri="{FF2B5EF4-FFF2-40B4-BE49-F238E27FC236}">
                <a16:creationId xmlns:a16="http://schemas.microsoft.com/office/drawing/2014/main" id="{C71EA88A-E7DB-42BA-A8A3-C71C2FB78BA6}"/>
              </a:ext>
            </a:extLst>
          </p:cNvPr>
          <p:cNvSpPr txBox="1"/>
          <p:nvPr/>
        </p:nvSpPr>
        <p:spPr>
          <a:xfrm>
            <a:off x="152400" y="6391275"/>
            <a:ext cx="257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8387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28917B61-1CEC-4DE4-9FBF-BA5792A4E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721" y="541225"/>
            <a:ext cx="4264266" cy="5775549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706C6F27-B3F7-4C17-A4FE-189D31453341}"/>
              </a:ext>
            </a:extLst>
          </p:cNvPr>
          <p:cNvSpPr/>
          <p:nvPr/>
        </p:nvSpPr>
        <p:spPr>
          <a:xfrm>
            <a:off x="787960" y="541225"/>
            <a:ext cx="3866764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4000" dirty="0"/>
              <a:t>1954</a:t>
            </a:r>
          </a:p>
          <a:p>
            <a:r>
              <a:rPr lang="da-DK" sz="4000" dirty="0"/>
              <a:t>Framlev Korsvej</a:t>
            </a:r>
          </a:p>
          <a:p>
            <a:r>
              <a:rPr lang="da-DK" sz="4000" dirty="0"/>
              <a:t>Næshøjgård</a:t>
            </a:r>
          </a:p>
          <a:p>
            <a:r>
              <a:rPr lang="da-DK" sz="4000" dirty="0"/>
              <a:t>Banen </a:t>
            </a:r>
          </a:p>
          <a:p>
            <a:r>
              <a:rPr lang="da-DK" sz="4000" dirty="0"/>
              <a:t>-</a:t>
            </a:r>
          </a:p>
          <a:p>
            <a:r>
              <a:rPr lang="da-DK" sz="4000" dirty="0"/>
              <a:t>Hvor er </a:t>
            </a:r>
          </a:p>
          <a:p>
            <a:r>
              <a:rPr lang="da-DK" sz="4000" dirty="0"/>
              <a:t>Brugsen?</a:t>
            </a:r>
          </a:p>
          <a:p>
            <a:r>
              <a:rPr lang="da-DK" sz="4000" dirty="0"/>
              <a:t> </a:t>
            </a:r>
          </a:p>
          <a:p>
            <a:endParaRPr lang="da-DK" sz="4000" dirty="0"/>
          </a:p>
        </p:txBody>
      </p:sp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2EEE1C87-1CF4-4974-829B-BBD07428D72C}"/>
              </a:ext>
            </a:extLst>
          </p:cNvPr>
          <p:cNvCxnSpPr/>
          <p:nvPr/>
        </p:nvCxnSpPr>
        <p:spPr>
          <a:xfrm>
            <a:off x="4654724" y="1428750"/>
            <a:ext cx="392213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8F711B7F-0167-4829-B125-DD69ED5795AA}"/>
              </a:ext>
            </a:extLst>
          </p:cNvPr>
          <p:cNvCxnSpPr/>
          <p:nvPr/>
        </p:nvCxnSpPr>
        <p:spPr>
          <a:xfrm>
            <a:off x="3962400" y="2209800"/>
            <a:ext cx="3619500" cy="8191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557243B2-9B1B-4920-AA64-0D3A76ADCC2E}"/>
              </a:ext>
            </a:extLst>
          </p:cNvPr>
          <p:cNvCxnSpPr>
            <a:cxnSpLocks/>
          </p:cNvCxnSpPr>
          <p:nvPr/>
        </p:nvCxnSpPr>
        <p:spPr>
          <a:xfrm>
            <a:off x="1963554" y="3243714"/>
            <a:ext cx="5808846" cy="10425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kstfelt 7">
            <a:extLst>
              <a:ext uri="{FF2B5EF4-FFF2-40B4-BE49-F238E27FC236}">
                <a16:creationId xmlns:a16="http://schemas.microsoft.com/office/drawing/2014/main" id="{57F2136D-B0FB-4473-BEDC-9DA3C228F149}"/>
              </a:ext>
            </a:extLst>
          </p:cNvPr>
          <p:cNvSpPr txBox="1"/>
          <p:nvPr/>
        </p:nvSpPr>
        <p:spPr>
          <a:xfrm>
            <a:off x="152400" y="6391275"/>
            <a:ext cx="257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52657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8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" name="Tekstfelt 3">
            <a:extLst>
              <a:ext uri="{FF2B5EF4-FFF2-40B4-BE49-F238E27FC236}">
                <a16:creationId xmlns:a16="http://schemas.microsoft.com/office/drawing/2014/main" id="{656BA722-A929-4776-B644-4A6E6C997A25}"/>
              </a:ext>
            </a:extLst>
          </p:cNvPr>
          <p:cNvSpPr txBox="1"/>
          <p:nvPr/>
        </p:nvSpPr>
        <p:spPr>
          <a:xfrm>
            <a:off x="121823" y="856499"/>
            <a:ext cx="2227839" cy="4134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 err="1">
                <a:latin typeface="+mj-lt"/>
                <a:ea typeface="+mj-ea"/>
                <a:cs typeface="+mj-cs"/>
              </a:rPr>
              <a:t>Kortet</a:t>
            </a:r>
            <a:r>
              <a:rPr lang="en-US" sz="32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latin typeface="+mj-lt"/>
                <a:ea typeface="+mj-ea"/>
                <a:cs typeface="+mj-cs"/>
              </a:rPr>
              <a:t>er</a:t>
            </a:r>
            <a:r>
              <a:rPr lang="en-US" sz="32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latin typeface="+mj-lt"/>
                <a:ea typeface="+mj-ea"/>
                <a:cs typeface="+mj-cs"/>
              </a:rPr>
              <a:t>oprindeligt</a:t>
            </a:r>
            <a:r>
              <a:rPr lang="en-US" sz="32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latin typeface="+mj-lt"/>
                <a:ea typeface="+mj-ea"/>
                <a:cs typeface="+mj-cs"/>
              </a:rPr>
              <a:t>fra</a:t>
            </a:r>
            <a:r>
              <a:rPr lang="en-US" sz="3200" kern="1200" dirty="0">
                <a:latin typeface="+mj-lt"/>
                <a:ea typeface="+mj-ea"/>
                <a:cs typeface="+mj-cs"/>
              </a:rPr>
              <a:t> 1783, optegnet 1862,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latin typeface="+mj-lt"/>
                <a:ea typeface="+mj-ea"/>
                <a:cs typeface="+mj-cs"/>
              </a:rPr>
              <a:t>1907 og 1967</a:t>
            </a:r>
          </a:p>
        </p:txBody>
      </p:sp>
      <p:pic>
        <p:nvPicPr>
          <p:cNvPr id="3" name="Billede 2" descr="Et billede, der indeholder tekst&#10;&#10;Automatisk oprettet beskrivelse">
            <a:extLst>
              <a:ext uri="{FF2B5EF4-FFF2-40B4-BE49-F238E27FC236}">
                <a16:creationId xmlns:a16="http://schemas.microsoft.com/office/drawing/2014/main" id="{F8B726E7-44C1-49EA-9773-F0F34E41F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516" y="144499"/>
            <a:ext cx="8806087" cy="6560534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F9EE407A-A8E5-4BD8-92F5-9A72C0C10169}"/>
              </a:ext>
            </a:extLst>
          </p:cNvPr>
          <p:cNvSpPr txBox="1"/>
          <p:nvPr/>
        </p:nvSpPr>
        <p:spPr>
          <a:xfrm>
            <a:off x="152400" y="6391275"/>
            <a:ext cx="257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4889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5000"/>
    </mc:Choice>
    <mc:Fallback xmlns="">
      <p:transition spd="slow" advTm="15000"/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10266</TotalTime>
  <Words>443</Words>
  <Application>Microsoft Office PowerPoint</Application>
  <PresentationFormat>Widescreen</PresentationFormat>
  <Paragraphs>241</Paragraphs>
  <Slides>35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35</vt:i4>
      </vt:variant>
    </vt:vector>
  </HeadingPairs>
  <TitlesOfParts>
    <vt:vector size="39" baseType="lpstr">
      <vt:lpstr>Arial</vt:lpstr>
      <vt:lpstr>Trebuchet MS</vt:lpstr>
      <vt:lpstr>Wingdings 3</vt:lpstr>
      <vt:lpstr>Facet</vt:lpstr>
      <vt:lpstr>PowerPoint-præsentation</vt:lpstr>
      <vt:lpstr>PowerPoint-præsentation</vt:lpstr>
      <vt:lpstr>PowerPoint-præsentation</vt:lpstr>
      <vt:lpstr>Harlev sogn 1840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Aksel Buchard</dc:creator>
  <cp:lastModifiedBy>Aksel</cp:lastModifiedBy>
  <cp:revision>99</cp:revision>
  <cp:lastPrinted>2019-02-14T10:05:34Z</cp:lastPrinted>
  <dcterms:created xsi:type="dcterms:W3CDTF">2019-01-05T16:05:38Z</dcterms:created>
  <dcterms:modified xsi:type="dcterms:W3CDTF">2022-09-16T13:37:47Z</dcterms:modified>
</cp:coreProperties>
</file>